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95" r:id="rId8"/>
    <p:sldId id="265" r:id="rId9"/>
    <p:sldId id="266" r:id="rId10"/>
    <p:sldId id="268" r:id="rId11"/>
    <p:sldId id="269" r:id="rId12"/>
    <p:sldId id="270" r:id="rId13"/>
    <p:sldId id="271" r:id="rId14"/>
    <p:sldId id="274" r:id="rId15"/>
    <p:sldId id="276" r:id="rId16"/>
    <p:sldId id="277" r:id="rId17"/>
    <p:sldId id="298" r:id="rId18"/>
    <p:sldId id="278" r:id="rId19"/>
    <p:sldId id="279" r:id="rId20"/>
    <p:sldId id="280" r:id="rId21"/>
    <p:sldId id="299" r:id="rId22"/>
    <p:sldId id="300" r:id="rId23"/>
    <p:sldId id="281" r:id="rId24"/>
    <p:sldId id="282" r:id="rId25"/>
    <p:sldId id="283" r:id="rId26"/>
    <p:sldId id="284" r:id="rId27"/>
    <p:sldId id="285" r:id="rId28"/>
    <p:sldId id="288" r:id="rId29"/>
    <p:sldId id="286" r:id="rId30"/>
    <p:sldId id="287" r:id="rId31"/>
    <p:sldId id="301" r:id="rId32"/>
    <p:sldId id="303" r:id="rId33"/>
    <p:sldId id="304" r:id="rId34"/>
    <p:sldId id="275" r:id="rId35"/>
    <p:sldId id="289" r:id="rId36"/>
    <p:sldId id="290" r:id="rId37"/>
    <p:sldId id="272" r:id="rId38"/>
    <p:sldId id="273" r:id="rId39"/>
    <p:sldId id="291" r:id="rId40"/>
    <p:sldId id="292" r:id="rId41"/>
    <p:sldId id="293" r:id="rId42"/>
    <p:sldId id="296" r:id="rId43"/>
    <p:sldId id="297"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244"/>
    <p:restoredTop sz="94682"/>
  </p:normalViewPr>
  <p:slideViewPr>
    <p:cSldViewPr snapToGrid="0" snapToObjects="1">
      <p:cViewPr varScale="1">
        <p:scale>
          <a:sx n="115" d="100"/>
          <a:sy n="115" d="100"/>
        </p:scale>
        <p:origin x="208" y="2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presProps" Target="presProps.xml"/></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eg>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hasCustomPrompt="1"/>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hasCustomPrompt="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hasCustomPrompt="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hasCustomPrompt="1"/>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hasCustomPrompt="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hasCustomPrompt="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hasCustomPrompt="1"/>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hasCustomPrompt="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hasCustomPrompt="1"/>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hasCustomPrompt="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hasCustomPrompt="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hasCustomPrompt="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hasCustomPrompt="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hasCustomPrompt="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smtClean="0"/>
              <a:t>Click to edit Master title style</a:t>
            </a:r>
            <a:endParaRPr lang="en-US" dirty="0"/>
          </a:p>
        </p:txBody>
      </p:sp>
      <p:sp>
        <p:nvSpPr>
          <p:cNvPr id="3" name="Content Placeholder 2"/>
          <p:cNvSpPr>
            <a:spLocks noGrp="1"/>
          </p:cNvSpPr>
          <p:nvPr>
            <p:ph sz="half" idx="1" hasCustomPrompt="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hasCustomPrompt="1"/>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hasCustomPrompt="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hasCustomPrompt="1"/>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hasCustomPrompt="1"/>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hasCustomPrompt="1"/>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t>4/20/16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t>4/20/16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t>4/20/16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hasCustomPrompt="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hasCustomPrompt="1"/>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hasCustomPrompt="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hasCustomPrompt="1"/>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t>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t>4/20/16</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 Id="rId3" Type="http://schemas.openxmlformats.org/officeDocument/2006/relationships/image" Target="../media/image31.png"/></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1" Type="http://schemas.openxmlformats.org/officeDocument/2006/relationships/slideLayout" Target="../slideLayouts/slideLayout2.xml"/><Relationship Id="rId2" Type="http://schemas.openxmlformats.org/officeDocument/2006/relationships/image" Target="../media/image3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ISI Presentation</a:t>
            </a:r>
            <a:endParaRPr lang="en-US" dirty="0"/>
          </a:p>
        </p:txBody>
      </p:sp>
      <p:sp>
        <p:nvSpPr>
          <p:cNvPr id="3" name="Subtitle 2"/>
          <p:cNvSpPr>
            <a:spLocks noGrp="1"/>
          </p:cNvSpPr>
          <p:nvPr>
            <p:ph type="subTitle" idx="1"/>
          </p:nvPr>
        </p:nvSpPr>
        <p:spPr>
          <a:xfrm>
            <a:off x="1507067" y="4050833"/>
            <a:ext cx="7766936" cy="1984207"/>
          </a:xfrm>
        </p:spPr>
        <p:txBody>
          <a:bodyPr>
            <a:normAutofit/>
          </a:bodyPr>
          <a:lstStyle/>
          <a:p>
            <a:r>
              <a:rPr lang="en-US" altLang="zh-CN" dirty="0" smtClean="0"/>
              <a:t>Douglas Li</a:t>
            </a:r>
          </a:p>
          <a:p>
            <a:r>
              <a:rPr lang="en-US" dirty="0" smtClean="0"/>
              <a:t>Tim Xin</a:t>
            </a:r>
          </a:p>
          <a:p>
            <a:r>
              <a:rPr lang="en-US" dirty="0" smtClean="0"/>
              <a:t>Rancho Zhou</a:t>
            </a:r>
          </a:p>
          <a:p>
            <a:r>
              <a:rPr lang="en-US" dirty="0" smtClean="0"/>
              <a:t>Price </a:t>
            </a:r>
            <a:r>
              <a:rPr lang="en-US" dirty="0" err="1" smtClean="0"/>
              <a:t>Ou</a:t>
            </a:r>
            <a:endParaRPr lang="en-US" dirty="0" smtClean="0"/>
          </a:p>
          <a:p>
            <a:r>
              <a:rPr lang="en-US" dirty="0" smtClean="0"/>
              <a:t>Jack Yang</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System </a:t>
            </a:r>
            <a:r>
              <a:rPr lang="en-US" dirty="0" smtClean="0"/>
              <a:t>Design</a:t>
            </a:r>
            <a:br>
              <a:rPr lang="en-US" dirty="0" smtClean="0"/>
            </a:br>
            <a:r>
              <a:rPr lang="en-US" dirty="0"/>
              <a:t>Purchase </a:t>
            </a:r>
            <a:r>
              <a:rPr lang="en-US" dirty="0" smtClean="0"/>
              <a:t>Activity</a:t>
            </a:r>
            <a:br>
              <a:rPr lang="en-US" dirty="0" smtClean="0"/>
            </a:br>
            <a:r>
              <a:rPr lang="en-US" dirty="0" smtClean="0"/>
              <a:t>Diagram </a:t>
            </a:r>
            <a:endParaRPr lang="en-US" dirty="0"/>
          </a:p>
        </p:txBody>
      </p:sp>
      <p:pic>
        <p:nvPicPr>
          <p:cNvPr id="5" name="图片 9" descr="Macintosh HD:Users:xinjiayu:Desktop:er.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2327" y="0"/>
            <a:ext cx="5016369" cy="6858000"/>
          </a:xfrm>
          <a:prstGeom prst="rect">
            <a:avLst/>
          </a:prstGeom>
          <a:noFill/>
          <a:ln>
            <a:noFill/>
          </a:ln>
        </p:spPr>
      </p:pic>
      <p:sp>
        <p:nvSpPr>
          <p:cNvPr id="3" name="TextBox 2"/>
          <p:cNvSpPr txBox="1"/>
          <p:nvPr/>
        </p:nvSpPr>
        <p:spPr>
          <a:xfrm>
            <a:off x="677334" y="2540000"/>
            <a:ext cx="3374993" cy="2862322"/>
          </a:xfrm>
          <a:prstGeom prst="rect">
            <a:avLst/>
          </a:prstGeom>
          <a:noFill/>
        </p:spPr>
        <p:txBody>
          <a:bodyPr wrap="square" rtlCol="0">
            <a:spAutoFit/>
          </a:bodyPr>
          <a:lstStyle/>
          <a:p>
            <a:pPr algn="just"/>
            <a:r>
              <a:rPr lang="en-US" dirty="0">
                <a:solidFill>
                  <a:schemeClr val="accent1"/>
                </a:solidFill>
              </a:rPr>
              <a:t>The purchase activity performs the function of illustrating all the possible customer    behaviors when they enter the website homepage. Furthermore, it meanwhile shows the possible operations when user enters by vendor. </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a:t>
            </a:r>
            <a:r>
              <a:rPr lang="en-US" dirty="0" smtClean="0"/>
              <a:t>Implementation</a:t>
            </a:r>
            <a:br>
              <a:rPr lang="en-US" dirty="0" smtClean="0"/>
            </a:br>
            <a:r>
              <a:rPr lang="en-US" dirty="0" smtClean="0"/>
              <a:t>Platforms</a:t>
            </a:r>
            <a:endParaRPr lang="en-US" dirty="0"/>
          </a:p>
        </p:txBody>
      </p:sp>
      <p:sp>
        <p:nvSpPr>
          <p:cNvPr id="3" name="Content Placeholder 2"/>
          <p:cNvSpPr>
            <a:spLocks noGrp="1"/>
          </p:cNvSpPr>
          <p:nvPr>
            <p:ph idx="1"/>
          </p:nvPr>
        </p:nvSpPr>
        <p:spPr/>
        <p:txBody>
          <a:bodyPr/>
          <a:lstStyle/>
          <a:p>
            <a:r>
              <a:rPr lang="en-US" dirty="0"/>
              <a:t>Focusing on the programing language at the back-end, we use C# as the back ground language </a:t>
            </a:r>
            <a:endParaRPr lang="en-US" dirty="0" smtClean="0"/>
          </a:p>
          <a:p>
            <a:r>
              <a:rPr lang="en-US" dirty="0"/>
              <a:t>Focusing on the programing language at the front-end, we use HTML5, CSS3, and JavaScript </a:t>
            </a:r>
            <a:endParaRPr lang="en-US" dirty="0" smtClean="0"/>
          </a:p>
          <a:p>
            <a:r>
              <a:rPr lang="en-US" dirty="0"/>
              <a:t>Focusing on the framework of background, we use .NET framework </a:t>
            </a:r>
            <a:endParaRPr lang="en-US" dirty="0" smtClean="0"/>
          </a:p>
          <a:p>
            <a:r>
              <a:rPr lang="en-US" dirty="0"/>
              <a:t>Focusing on the database, we use MySQL </a:t>
            </a:r>
            <a:endParaRPr lang="en-US" dirty="0" smtClean="0"/>
          </a:p>
          <a:p>
            <a:r>
              <a:rPr lang="en-US" altLang="zh-CN" dirty="0" smtClean="0"/>
              <a:t>Focusing</a:t>
            </a:r>
            <a:r>
              <a:rPr lang="zh-CN" altLang="en-US" dirty="0" smtClean="0"/>
              <a:t> </a:t>
            </a:r>
            <a:r>
              <a:rPr lang="en-US" altLang="zh-CN" dirty="0" smtClean="0"/>
              <a:t>on </a:t>
            </a:r>
            <a:r>
              <a:rPr lang="en-US" altLang="zh-CN" dirty="0"/>
              <a:t>r</a:t>
            </a:r>
            <a:r>
              <a:rPr lang="en-US" dirty="0" smtClean="0"/>
              <a:t>evision control, we </a:t>
            </a:r>
            <a:r>
              <a:rPr lang="en-US" smtClean="0"/>
              <a:t>use GitHub</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2871" y="42756"/>
            <a:ext cx="2111131" cy="2117833"/>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74002" y="2497244"/>
            <a:ext cx="2109600" cy="1405026"/>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4402" y="4469114"/>
            <a:ext cx="1749600" cy="905212"/>
          </a:xfrm>
          <a:prstGeom prst="rect">
            <a:avLst/>
          </a:prstGeom>
        </p:spPr>
      </p:pic>
      <p:pic>
        <p:nvPicPr>
          <p:cNvPr id="5" name="Picture 4"/>
          <p:cNvPicPr>
            <a:picLocks noChangeAspect="1"/>
          </p:cNvPicPr>
          <p:nvPr/>
        </p:nvPicPr>
        <p:blipFill>
          <a:blip r:embed="rId5"/>
          <a:stretch>
            <a:fillRect/>
          </a:stretch>
        </p:blipFill>
        <p:spPr>
          <a:xfrm>
            <a:off x="4499547" y="4778062"/>
            <a:ext cx="1594377" cy="159437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4" descr="Architecture_Design"/>
          <p:cNvPicPr>
            <a:picLocks noGrp="1"/>
          </p:cNvPicPr>
          <p:nvPr>
            <p:ph idx="1"/>
          </p:nvPr>
        </p:nvPicPr>
        <p:blipFill>
          <a:blip r:embed="rId2"/>
          <a:stretch>
            <a:fillRect/>
          </a:stretch>
        </p:blipFill>
        <p:spPr>
          <a:xfrm>
            <a:off x="1568333" y="2160588"/>
            <a:ext cx="6815371" cy="3881437"/>
          </a:xfrm>
          <a:prstGeom prst="rect">
            <a:avLst/>
          </a:prstGeom>
        </p:spPr>
      </p:pic>
      <p:sp>
        <p:nvSpPr>
          <p:cNvPr id="5" name="Title 1"/>
          <p:cNvSpPr>
            <a:spLocks noGrp="1"/>
          </p:cNvSpPr>
          <p:nvPr>
            <p:ph type="title"/>
          </p:nvPr>
        </p:nvSpPr>
        <p:spPr/>
        <p:txBody>
          <a:bodyPr/>
          <a:lstStyle/>
          <a:p>
            <a:r>
              <a:rPr lang="en-US" dirty="0"/>
              <a:t>System </a:t>
            </a:r>
            <a:r>
              <a:rPr lang="en-US" dirty="0" smtClean="0"/>
              <a:t>Implementation</a:t>
            </a:r>
            <a:r>
              <a:rPr lang="en-US" smtClean="0"/>
              <a:t/>
            </a:r>
            <a:br>
              <a:rPr lang="en-US" smtClean="0"/>
            </a:br>
            <a:r>
              <a:rPr lang="en-US" smtClean="0"/>
              <a:t>Architecture </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Account</a:t>
            </a:r>
          </a:p>
          <a:p>
            <a:r>
              <a:rPr lang="en-US" dirty="0" smtClean="0"/>
              <a:t>Brand</a:t>
            </a:r>
          </a:p>
          <a:p>
            <a:r>
              <a:rPr lang="en-US" dirty="0" smtClean="0"/>
              <a:t>Product</a:t>
            </a:r>
          </a:p>
          <a:p>
            <a:r>
              <a:rPr lang="en-US" dirty="0" smtClean="0"/>
              <a:t>Shopping cart</a:t>
            </a:r>
          </a:p>
          <a:p>
            <a:r>
              <a:rPr lang="en-US" dirty="0" smtClean="0"/>
              <a:t>Order</a:t>
            </a:r>
          </a:p>
          <a:p>
            <a:r>
              <a:rPr lang="en-US" dirty="0" smtClean="0"/>
              <a:t>Vendor operation</a:t>
            </a:r>
            <a:endParaRPr lang="en-US" dirty="0"/>
          </a:p>
        </p:txBody>
      </p:sp>
      <p:sp>
        <p:nvSpPr>
          <p:cNvPr id="6" name="Title 1"/>
          <p:cNvSpPr>
            <a:spLocks noGrp="1"/>
          </p:cNvSpPr>
          <p:nvPr>
            <p:ph type="title"/>
          </p:nvPr>
        </p:nvSpPr>
        <p:spPr/>
        <p:txBody>
          <a:bodyPr/>
          <a:lstStyle/>
          <a:p>
            <a:r>
              <a:rPr lang="en-US" dirty="0"/>
              <a:t>System </a:t>
            </a:r>
            <a:r>
              <a:rPr lang="en-US" dirty="0" smtClean="0"/>
              <a:t>Implementation</a:t>
            </a:r>
            <a:br>
              <a:rPr lang="en-US" dirty="0" smtClean="0"/>
            </a:br>
            <a:r>
              <a:rPr lang="en-US" dirty="0" smtClean="0"/>
              <a:t>Module </a:t>
            </a:r>
            <a:r>
              <a:rPr lang="en-US" dirty="0"/>
              <a:t>Design </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Implementation</a:t>
            </a:r>
            <a:br>
              <a:rPr lang="en-US" dirty="0"/>
            </a:br>
            <a:r>
              <a:rPr lang="en-US" dirty="0" smtClean="0"/>
              <a:t>Project </a:t>
            </a:r>
            <a:r>
              <a:rPr lang="en-US" dirty="0"/>
              <a:t>Outcome </a:t>
            </a:r>
            <a:r>
              <a:rPr lang="en-US" i="1" dirty="0" smtClean="0"/>
              <a:t>Home Page</a:t>
            </a:r>
            <a:endParaRPr lang="en-US" i="1" dirty="0"/>
          </a:p>
        </p:txBody>
      </p:sp>
      <p:pic>
        <p:nvPicPr>
          <p:cNvPr id="4" name="图片 10" descr="Macintosh HD:Users:xinjiayu:Desktop:ISI:1.jp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7863" y="2242045"/>
            <a:ext cx="8596312" cy="3718522"/>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a:t>Register and L</a:t>
            </a:r>
            <a:r>
              <a:rPr lang="en-US" i="1" dirty="0" smtClean="0"/>
              <a:t>og </a:t>
            </a:r>
            <a:r>
              <a:rPr lang="en-US" i="1" dirty="0"/>
              <a:t>in </a:t>
            </a:r>
          </a:p>
        </p:txBody>
      </p:sp>
      <p:pic>
        <p:nvPicPr>
          <p:cNvPr id="7" name="图片 17" descr="Macintosh HD:Users:xinjiayu:Desktop:屏幕快照 2016-04-13 下午7.20.33.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7863" y="3448206"/>
            <a:ext cx="8596312" cy="1306201"/>
          </a:xfrm>
          <a:prstGeom prst="rect">
            <a:avLst/>
          </a:prstGeom>
          <a:noFill/>
          <a:ln>
            <a:no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a:t>Register and L</a:t>
            </a:r>
            <a:r>
              <a:rPr lang="en-US" i="1" dirty="0" smtClean="0"/>
              <a:t>og </a:t>
            </a:r>
            <a:r>
              <a:rPr lang="en-US" i="1" dirty="0"/>
              <a:t>in </a:t>
            </a:r>
          </a:p>
        </p:txBody>
      </p:sp>
      <p:pic>
        <p:nvPicPr>
          <p:cNvPr id="6" name="图片 16" descr="Macintosh HD:Users:xinjiayu:Desktop:17.pic_hd.jp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49632" y="2160588"/>
            <a:ext cx="8052773" cy="3881437"/>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smtClean="0"/>
              <a:t>Purchasing Product</a:t>
            </a:r>
            <a:r>
              <a:rPr lang="en-US" dirty="0" smtClean="0"/>
              <a:t> </a:t>
            </a:r>
            <a:r>
              <a:rPr lang="en-US" i="1" dirty="0" smtClean="0"/>
              <a:t> </a:t>
            </a:r>
            <a:endParaRPr lang="en-US" i="1" dirty="0"/>
          </a:p>
        </p:txBody>
      </p:sp>
      <p:pic>
        <p:nvPicPr>
          <p:cNvPr id="5" name="图片 2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940653" y="2166749"/>
            <a:ext cx="8070732" cy="3869114"/>
          </a:xfrm>
          <a:prstGeom prst="rect">
            <a:avLst/>
          </a:prstGeom>
          <a:noFill/>
          <a:ln>
            <a:noFill/>
          </a:ln>
        </p:spPr>
      </p:pic>
    </p:spTree>
    <p:extLst>
      <p:ext uri="{BB962C8B-B14F-4D97-AF65-F5344CB8AC3E}">
        <p14:creationId xmlns:p14="http://schemas.microsoft.com/office/powerpoint/2010/main" val="8589910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smtClean="0"/>
              <a:t>Purchasing Product</a:t>
            </a:r>
            <a:r>
              <a:rPr lang="en-US" dirty="0" smtClean="0"/>
              <a:t> </a:t>
            </a:r>
            <a:r>
              <a:rPr lang="en-US" i="1" dirty="0" smtClean="0"/>
              <a:t> </a:t>
            </a:r>
            <a:endParaRPr lang="en-US" i="1" dirty="0"/>
          </a:p>
        </p:txBody>
      </p:sp>
      <p:pic>
        <p:nvPicPr>
          <p:cNvPr id="5" name="图片 2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940653" y="2160588"/>
            <a:ext cx="8070732" cy="3881437"/>
          </a:xfrm>
          <a:prstGeom prst="rect">
            <a:avLst/>
          </a:prstGeom>
          <a:noFill/>
          <a:ln>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smtClean="0"/>
              <a:t>Purchasing Product</a:t>
            </a:r>
            <a:r>
              <a:rPr lang="en-US" dirty="0" smtClean="0"/>
              <a:t> </a:t>
            </a:r>
            <a:r>
              <a:rPr lang="en-US" i="1" dirty="0" smtClean="0"/>
              <a:t> </a:t>
            </a:r>
            <a:endParaRPr lang="en-US" i="1" dirty="0"/>
          </a:p>
        </p:txBody>
      </p:sp>
      <p:pic>
        <p:nvPicPr>
          <p:cNvPr id="6" name="图片 27" descr="Macintosh HD:Users:xinjiayu:Desktop:178.pic_hd.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7863" y="2361470"/>
            <a:ext cx="8596312" cy="3479672"/>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a:t>This project aims at providing an elegant online shopping experience to tentative customers. The system contains one vendor and multiple potential customers. And the interaction between the two parties can be stated as follows. The vendor displays the products in a manner which is easy for customers to select, place orders, and make purchases. Our online shopping mall provide a platform for sneaker trade. The interaction   between vendors and customers can be stated as follows. The vendor provides descriptions and images of their selling sneakers. This website will display that information in a list for customer. Customer can select product items, place orders and make purchases</a:t>
            </a:r>
            <a:r>
              <a:rPr lang="en-US" dirty="0" smtClean="0"/>
              <a:t>.</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smtClean="0"/>
              <a:t>Purchasing Product</a:t>
            </a:r>
            <a:r>
              <a:rPr lang="en-US" dirty="0" smtClean="0"/>
              <a:t> </a:t>
            </a:r>
            <a:r>
              <a:rPr lang="en-US" i="1" dirty="0" smtClean="0"/>
              <a:t> </a:t>
            </a:r>
            <a:endParaRPr lang="en-US" i="1" dirty="0"/>
          </a:p>
        </p:txBody>
      </p:sp>
      <p:pic>
        <p:nvPicPr>
          <p:cNvPr id="5" name="图片 28" descr="Macintosh HD:Users:xinjiayu:Desktop:182.pic_hd.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7863" y="2450598"/>
            <a:ext cx="8596312" cy="3301416"/>
          </a:xfrm>
          <a:prstGeom prst="rect">
            <a:avLst/>
          </a:prstGeom>
          <a:noFill/>
          <a:ln>
            <a:noFill/>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smtClean="0"/>
              <a:t>Purchasing Product</a:t>
            </a:r>
            <a:r>
              <a:rPr lang="en-US" dirty="0" smtClean="0"/>
              <a:t> </a:t>
            </a:r>
            <a:r>
              <a:rPr lang="en-US" i="1" dirty="0" smtClean="0"/>
              <a:t> </a:t>
            </a:r>
            <a:endParaRPr lang="en-US" i="1" dirty="0"/>
          </a:p>
        </p:txBody>
      </p:sp>
      <p:pic>
        <p:nvPicPr>
          <p:cNvPr id="5" name="图片 28"/>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819605" y="2450598"/>
            <a:ext cx="8312828" cy="3301416"/>
          </a:xfrm>
          <a:prstGeom prst="rect">
            <a:avLst/>
          </a:prstGeom>
          <a:noFill/>
          <a:ln>
            <a:noFill/>
          </a:ln>
        </p:spPr>
      </p:pic>
    </p:spTree>
    <p:extLst>
      <p:ext uri="{BB962C8B-B14F-4D97-AF65-F5344CB8AC3E}">
        <p14:creationId xmlns:p14="http://schemas.microsoft.com/office/powerpoint/2010/main" val="5249625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smtClean="0"/>
              <a:t>Purchasing Product</a:t>
            </a:r>
            <a:r>
              <a:rPr lang="en-US" dirty="0" smtClean="0"/>
              <a:t> </a:t>
            </a:r>
            <a:r>
              <a:rPr lang="en-US" i="1" dirty="0" smtClean="0"/>
              <a:t> </a:t>
            </a:r>
            <a:endParaRPr lang="en-US" i="1" dirty="0"/>
          </a:p>
        </p:txBody>
      </p:sp>
      <p:pic>
        <p:nvPicPr>
          <p:cNvPr id="5" name="图片 28"/>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832215" y="2450598"/>
            <a:ext cx="8287607" cy="3301416"/>
          </a:xfrm>
          <a:prstGeom prst="rect">
            <a:avLst/>
          </a:prstGeom>
          <a:noFill/>
          <a:ln>
            <a:noFill/>
          </a:ln>
        </p:spPr>
      </p:pic>
    </p:spTree>
    <p:extLst>
      <p:ext uri="{BB962C8B-B14F-4D97-AF65-F5344CB8AC3E}">
        <p14:creationId xmlns:p14="http://schemas.microsoft.com/office/powerpoint/2010/main" val="34010905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2"/>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1516015" y="2160588"/>
            <a:ext cx="6920007" cy="3881437"/>
          </a:xfrm>
          <a:prstGeom prst="rect">
            <a:avLst/>
          </a:prstGeom>
          <a:noFill/>
          <a:ln>
            <a:noFill/>
          </a:ln>
        </p:spPr>
      </p:pic>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smtClean="0"/>
              <a:t>Purchasing Product</a:t>
            </a:r>
            <a:r>
              <a:rPr lang="en-US" dirty="0" smtClean="0"/>
              <a:t> </a:t>
            </a:r>
            <a:r>
              <a:rPr lang="en-US" i="1" dirty="0" smtClean="0"/>
              <a:t> </a:t>
            </a:r>
            <a:endParaRPr lang="en-US" i="1"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a:t>Vendor Page </a:t>
            </a:r>
            <a:r>
              <a:rPr lang="en-US" dirty="0" smtClean="0"/>
              <a:t> </a:t>
            </a:r>
            <a:r>
              <a:rPr lang="en-US" i="1" dirty="0" smtClean="0"/>
              <a:t> </a:t>
            </a:r>
            <a:endParaRPr lang="en-US" i="1" dirty="0"/>
          </a:p>
        </p:txBody>
      </p:sp>
      <p:pic>
        <p:nvPicPr>
          <p:cNvPr id="7" name="图片 5"/>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812339" y="2316031"/>
            <a:ext cx="6326658" cy="3874704"/>
          </a:xfrm>
          <a:prstGeom prst="rect">
            <a:avLst/>
          </a:prstGeom>
          <a:noFill/>
          <a:ln w="9525">
            <a:noFill/>
            <a:miter/>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a:t>Vendor Page </a:t>
            </a:r>
            <a:r>
              <a:rPr lang="en-US" dirty="0" smtClean="0"/>
              <a:t> </a:t>
            </a:r>
            <a:r>
              <a:rPr lang="en-US" i="1" dirty="0" smtClean="0"/>
              <a:t> </a:t>
            </a:r>
            <a:endParaRPr lang="en-US" i="1" dirty="0"/>
          </a:p>
        </p:txBody>
      </p:sp>
      <p:pic>
        <p:nvPicPr>
          <p:cNvPr id="6" name="图片 6"/>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43660" y="2160588"/>
            <a:ext cx="4664717" cy="3881437"/>
          </a:xfrm>
          <a:prstGeom prst="rect">
            <a:avLst/>
          </a:prstGeom>
          <a:noFill/>
          <a:ln>
            <a:noFill/>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a:t>Vendor Page </a:t>
            </a:r>
            <a:r>
              <a:rPr lang="en-US" dirty="0" smtClean="0"/>
              <a:t> </a:t>
            </a:r>
            <a:r>
              <a:rPr lang="en-US" i="1" dirty="0" smtClean="0"/>
              <a:t> </a:t>
            </a:r>
            <a:endParaRPr lang="en-US" i="1" dirty="0"/>
          </a:p>
        </p:txBody>
      </p:sp>
      <p:pic>
        <p:nvPicPr>
          <p:cNvPr id="7" name="图片 8"/>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962976" y="1930400"/>
            <a:ext cx="4447758" cy="4927600"/>
          </a:xfrm>
          <a:prstGeom prst="rect">
            <a:avLst/>
          </a:prstGeom>
          <a:noFill/>
          <a:ln>
            <a:noFill/>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4"/>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99628" y="2160588"/>
            <a:ext cx="4015572" cy="4697412"/>
          </a:xfrm>
          <a:prstGeom prst="rect">
            <a:avLst/>
          </a:prstGeom>
          <a:noFill/>
          <a:ln>
            <a:noFill/>
          </a:ln>
        </p:spPr>
      </p:pic>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a:t>Vendor Page </a:t>
            </a:r>
            <a:r>
              <a:rPr lang="en-US" dirty="0" smtClean="0"/>
              <a:t> </a:t>
            </a:r>
            <a:r>
              <a:rPr lang="en-US" i="1" dirty="0" smtClean="0"/>
              <a:t> </a:t>
            </a:r>
            <a:endParaRPr lang="en-US" i="1"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a:t>Vendor Page </a:t>
            </a:r>
            <a:r>
              <a:rPr lang="en-US" dirty="0" smtClean="0"/>
              <a:t> </a:t>
            </a:r>
            <a:r>
              <a:rPr lang="en-US" i="1" dirty="0" smtClean="0"/>
              <a:t> </a:t>
            </a:r>
            <a:endParaRPr lang="en-US" i="1" dirty="0"/>
          </a:p>
        </p:txBody>
      </p:sp>
      <p:pic>
        <p:nvPicPr>
          <p:cNvPr id="7" name="图片 5"/>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750555" y="2464314"/>
            <a:ext cx="6450226" cy="3479286"/>
          </a:xfrm>
          <a:prstGeom prst="rect">
            <a:avLst/>
          </a:prstGeom>
          <a:noFill/>
          <a:ln w="9525">
            <a:noFill/>
            <a:miter/>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a:stretch>
            <a:fillRect/>
          </a:stretch>
        </p:blipFill>
        <p:spPr>
          <a:xfrm>
            <a:off x="2607474" y="2160588"/>
            <a:ext cx="5308227" cy="4697412"/>
          </a:xfrm>
          <a:prstGeom prst="rect">
            <a:avLst/>
          </a:prstGeom>
          <a:noFill/>
          <a:ln w="9525">
            <a:noFill/>
            <a:miter/>
          </a:ln>
        </p:spPr>
      </p:pic>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a:t>Vendor Page </a:t>
            </a:r>
            <a:r>
              <a:rPr lang="en-US" dirty="0" smtClean="0"/>
              <a:t> </a:t>
            </a:r>
            <a:r>
              <a:rPr lang="en-US" i="1" dirty="0" smtClean="0"/>
              <a:t> </a:t>
            </a:r>
            <a:endParaRPr lang="en-US" i="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a:t>
            </a:r>
            <a:br>
              <a:rPr lang="en-US" dirty="0" smtClean="0"/>
            </a:br>
            <a:r>
              <a:rPr lang="en-US" dirty="0" smtClean="0"/>
              <a:t>For customer</a:t>
            </a:r>
            <a:endParaRPr lang="en-US" dirty="0"/>
          </a:p>
        </p:txBody>
      </p:sp>
      <p:sp>
        <p:nvSpPr>
          <p:cNvPr id="3" name="Content Placeholder 2"/>
          <p:cNvSpPr>
            <a:spLocks noGrp="1"/>
          </p:cNvSpPr>
          <p:nvPr>
            <p:ph idx="1"/>
          </p:nvPr>
        </p:nvSpPr>
        <p:spPr/>
        <p:txBody>
          <a:bodyPr/>
          <a:lstStyle/>
          <a:p>
            <a:r>
              <a:rPr lang="en-US" dirty="0"/>
              <a:t>The front page of the shopping mall shows a </a:t>
            </a:r>
            <a:r>
              <a:rPr lang="en-US" b="1" dirty="0"/>
              <a:t>product list</a:t>
            </a:r>
            <a:r>
              <a:rPr lang="en-US" dirty="0"/>
              <a:t> </a:t>
            </a:r>
            <a:r>
              <a:rPr lang="en-US" dirty="0" smtClean="0"/>
              <a:t>					</a:t>
            </a:r>
            <a:r>
              <a:rPr lang="en-US" b="1" i="1" dirty="0" smtClean="0"/>
              <a:t>A</a:t>
            </a:r>
          </a:p>
          <a:p>
            <a:r>
              <a:rPr lang="en-US" b="1" dirty="0"/>
              <a:t>The product detail page </a:t>
            </a:r>
            <a:r>
              <a:rPr lang="en-US" dirty="0"/>
              <a:t>shows detail information about one </a:t>
            </a:r>
            <a:r>
              <a:rPr lang="en-US" dirty="0" smtClean="0"/>
              <a:t>product		</a:t>
            </a:r>
            <a:r>
              <a:rPr lang="en-US" b="1" i="1" dirty="0" smtClean="0"/>
              <a:t>A</a:t>
            </a:r>
          </a:p>
          <a:p>
            <a:r>
              <a:rPr lang="en-US" dirty="0"/>
              <a:t>The system has basic </a:t>
            </a:r>
            <a:r>
              <a:rPr lang="en-US" b="1" dirty="0"/>
              <a:t>account management </a:t>
            </a:r>
            <a:r>
              <a:rPr lang="en-US" dirty="0"/>
              <a:t>for </a:t>
            </a:r>
            <a:r>
              <a:rPr lang="en-US" dirty="0" smtClean="0"/>
              <a:t>customers					</a:t>
            </a:r>
            <a:r>
              <a:rPr lang="en-US" b="1" i="1" dirty="0" smtClean="0"/>
              <a:t>B</a:t>
            </a:r>
          </a:p>
          <a:p>
            <a:r>
              <a:rPr lang="en-US" dirty="0" smtClean="0"/>
              <a:t>To </a:t>
            </a:r>
            <a:r>
              <a:rPr lang="en-US" dirty="0"/>
              <a:t>make any purchase, a customer must add products to his/her shopping cart. The customer can check out all items in the cart to place an </a:t>
            </a:r>
            <a:r>
              <a:rPr lang="en-US" dirty="0" smtClean="0"/>
              <a:t>order		</a:t>
            </a:r>
            <a:r>
              <a:rPr lang="en-US" b="1" i="1" dirty="0" smtClean="0"/>
              <a:t>C</a:t>
            </a:r>
          </a:p>
          <a:p>
            <a:r>
              <a:rPr lang="en-US" dirty="0"/>
              <a:t>After placing an order, the customer can trace the processing status of the order in a purchase tracking page </a:t>
            </a:r>
            <a:r>
              <a:rPr lang="en-US" dirty="0" smtClean="0"/>
              <a:t>										</a:t>
            </a:r>
            <a:r>
              <a:rPr lang="en-US" b="1" i="1" dirty="0" smtClean="0"/>
              <a:t>D</a:t>
            </a:r>
            <a:endParaRPr lang="en-US" b="1" i="1" dirty="0"/>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a:stretch>
            <a:fillRect/>
          </a:stretch>
        </p:blipFill>
        <p:spPr>
          <a:xfrm>
            <a:off x="2524837" y="1930400"/>
            <a:ext cx="5281682" cy="4927600"/>
          </a:xfrm>
          <a:prstGeom prst="rect">
            <a:avLst/>
          </a:prstGeom>
          <a:noFill/>
          <a:ln w="9525">
            <a:noFill/>
            <a:miter/>
          </a:ln>
        </p:spPr>
      </p:pic>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i="1" dirty="0"/>
              <a:t>Vendor Page </a:t>
            </a:r>
            <a:r>
              <a:rPr lang="en-US" dirty="0" smtClean="0"/>
              <a:t> </a:t>
            </a:r>
            <a:r>
              <a:rPr lang="en-US" i="1" dirty="0" smtClean="0"/>
              <a:t> </a:t>
            </a:r>
            <a:endParaRPr lang="en-US" i="1"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altLang="zh-TW" i="1" dirty="0" smtClean="0"/>
              <a:t>Notification</a:t>
            </a:r>
            <a:endParaRPr lang="en-US" i="1" dirty="0"/>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863" y="2618198"/>
            <a:ext cx="8596312" cy="2966217"/>
          </a:xfrm>
        </p:spPr>
      </p:pic>
    </p:spTree>
    <p:extLst>
      <p:ext uri="{BB962C8B-B14F-4D97-AF65-F5344CB8AC3E}">
        <p14:creationId xmlns:p14="http://schemas.microsoft.com/office/powerpoint/2010/main" val="7213928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altLang="zh-TW" i="1" dirty="0" smtClean="0"/>
              <a:t>Change Price</a:t>
            </a:r>
            <a:endParaRPr lang="en-US" i="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53156" y="1930400"/>
            <a:ext cx="7445024" cy="4436155"/>
          </a:xfrm>
        </p:spPr>
      </p:pic>
    </p:spTree>
    <p:extLst>
      <p:ext uri="{BB962C8B-B14F-4D97-AF65-F5344CB8AC3E}">
        <p14:creationId xmlns:p14="http://schemas.microsoft.com/office/powerpoint/2010/main" val="18749923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en-US" dirty="0" smtClean="0"/>
              <a:t>System Implementation</a:t>
            </a:r>
            <a:br>
              <a:rPr lang="en-US" dirty="0" smtClean="0"/>
            </a:br>
            <a:r>
              <a:rPr lang="en-US" dirty="0" smtClean="0"/>
              <a:t>Project Outcome </a:t>
            </a:r>
            <a:r>
              <a:rPr lang="en-US" altLang="zh-TW" i="1" dirty="0" smtClean="0"/>
              <a:t>Report Page</a:t>
            </a:r>
            <a:endParaRPr lang="en-US" i="1" dirty="0"/>
          </a:p>
        </p:txBody>
      </p:sp>
      <p:pic>
        <p:nvPicPr>
          <p:cNvPr id="3" name="Content Placeholder 2"/>
          <p:cNvPicPr>
            <a:picLocks noGrp="1" noChangeAspect="1"/>
          </p:cNvPicPr>
          <p:nvPr>
            <p:ph idx="1"/>
          </p:nvPr>
        </p:nvPicPr>
        <p:blipFill rotWithShape="1">
          <a:blip r:embed="rId2">
            <a:extLst>
              <a:ext uri="{28A0092B-C50C-407E-A947-70E740481C1C}">
                <a14:useLocalDpi xmlns:a14="http://schemas.microsoft.com/office/drawing/2010/main" val="0"/>
              </a:ext>
            </a:extLst>
          </a:blip>
          <a:srcRect l="3851" t="14723" r="34878" b="47642"/>
          <a:stretch/>
        </p:blipFill>
        <p:spPr>
          <a:xfrm>
            <a:off x="1513044" y="2631687"/>
            <a:ext cx="6925247" cy="2955073"/>
          </a:xfrm>
        </p:spPr>
      </p:pic>
    </p:spTree>
    <p:extLst>
      <p:ext uri="{BB962C8B-B14F-4D97-AF65-F5344CB8AC3E}">
        <p14:creationId xmlns:p14="http://schemas.microsoft.com/office/powerpoint/2010/main" val="10059187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Implementation</a:t>
            </a:r>
            <a:br>
              <a:rPr lang="en-US" dirty="0"/>
            </a:br>
            <a:r>
              <a:rPr lang="en-US" dirty="0" smtClean="0"/>
              <a:t>Testing</a:t>
            </a:r>
            <a:endParaRPr lang="en-US" dirty="0"/>
          </a:p>
        </p:txBody>
      </p:sp>
      <p:sp>
        <p:nvSpPr>
          <p:cNvPr id="3" name="Content Placeholder 2"/>
          <p:cNvSpPr>
            <a:spLocks noGrp="1"/>
          </p:cNvSpPr>
          <p:nvPr>
            <p:ph idx="1"/>
          </p:nvPr>
        </p:nvSpPr>
        <p:spPr/>
        <p:txBody>
          <a:bodyPr/>
          <a:lstStyle/>
          <a:p>
            <a:r>
              <a:rPr lang="en-US" dirty="0"/>
              <a:t>Browse products and </a:t>
            </a:r>
            <a:r>
              <a:rPr lang="en-US" dirty="0" smtClean="0"/>
              <a:t>paging</a:t>
            </a:r>
          </a:p>
          <a:p>
            <a:r>
              <a:rPr lang="en-US" dirty="0"/>
              <a:t>Filter or search product and sort </a:t>
            </a:r>
            <a:r>
              <a:rPr lang="en-US" dirty="0" smtClean="0"/>
              <a:t>product</a:t>
            </a:r>
          </a:p>
          <a:p>
            <a:r>
              <a:rPr lang="en-US" dirty="0"/>
              <a:t>Show product detail </a:t>
            </a:r>
            <a:endParaRPr lang="en-US" dirty="0" smtClean="0"/>
          </a:p>
          <a:p>
            <a:r>
              <a:rPr lang="en-US" dirty="0"/>
              <a:t>Duplicate user name </a:t>
            </a:r>
            <a:endParaRPr lang="en-US" dirty="0" smtClean="0"/>
          </a:p>
          <a:p>
            <a:r>
              <a:rPr lang="en-US" dirty="0"/>
              <a:t>Access deny for  anonymous user </a:t>
            </a:r>
            <a:endParaRPr lang="en-US" dirty="0" smtClean="0"/>
          </a:p>
          <a:p>
            <a:r>
              <a:rPr lang="en-US" dirty="0"/>
              <a:t>The password  is not in requirement form </a:t>
            </a:r>
            <a:endParaRPr lang="en-US" dirty="0" smtClean="0"/>
          </a:p>
          <a:p>
            <a:r>
              <a:rPr lang="en-US" dirty="0"/>
              <a:t>Missing some required information when </a:t>
            </a:r>
            <a:r>
              <a:rPr lang="en-US" dirty="0" smtClean="0"/>
              <a:t>registration</a:t>
            </a:r>
          </a:p>
          <a:p>
            <a:r>
              <a:rPr lang="en-US" dirty="0"/>
              <a:t>Wrong information in user login </a:t>
            </a:r>
            <a:endParaRPr lang="en-US" dirty="0" smtClean="0"/>
          </a:p>
          <a:p>
            <a:r>
              <a:rPr lang="en-US" dirty="0"/>
              <a:t>Shopping cart </a:t>
            </a:r>
            <a:endParaRPr lang="en-US" dirty="0" smtClean="0"/>
          </a:p>
          <a:p>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Implementation</a:t>
            </a:r>
            <a:br>
              <a:rPr lang="en-US" dirty="0"/>
            </a:br>
            <a:r>
              <a:rPr lang="en-US" dirty="0" smtClean="0"/>
              <a:t>Testing</a:t>
            </a:r>
            <a:endParaRPr lang="en-US" dirty="0"/>
          </a:p>
        </p:txBody>
      </p:sp>
      <p:sp>
        <p:nvSpPr>
          <p:cNvPr id="3" name="Content Placeholder 2"/>
          <p:cNvSpPr>
            <a:spLocks noGrp="1"/>
          </p:cNvSpPr>
          <p:nvPr>
            <p:ph idx="1"/>
          </p:nvPr>
        </p:nvSpPr>
        <p:spPr/>
        <p:txBody>
          <a:bodyPr/>
          <a:lstStyle/>
          <a:p>
            <a:r>
              <a:rPr lang="en-US" dirty="0"/>
              <a:t>Customer adds a duplicate </a:t>
            </a:r>
            <a:r>
              <a:rPr lang="en-US" dirty="0" smtClean="0"/>
              <a:t>product</a:t>
            </a:r>
          </a:p>
          <a:p>
            <a:r>
              <a:rPr lang="en-US" dirty="0"/>
              <a:t>Purchase </a:t>
            </a:r>
            <a:r>
              <a:rPr lang="en-US" dirty="0" smtClean="0"/>
              <a:t>order</a:t>
            </a:r>
          </a:p>
          <a:p>
            <a:r>
              <a:rPr lang="en-US" dirty="0"/>
              <a:t>Cancel purchase </a:t>
            </a:r>
            <a:r>
              <a:rPr lang="en-US" dirty="0" smtClean="0"/>
              <a:t>order</a:t>
            </a:r>
          </a:p>
          <a:p>
            <a:r>
              <a:rPr lang="en-US" dirty="0"/>
              <a:t>Vendor can search </a:t>
            </a:r>
            <a:r>
              <a:rPr lang="en-US" dirty="0" smtClean="0"/>
              <a:t>product</a:t>
            </a:r>
          </a:p>
          <a:p>
            <a:r>
              <a:rPr lang="en-US" dirty="0"/>
              <a:t>Missing information when add new </a:t>
            </a:r>
            <a:r>
              <a:rPr lang="en-US" dirty="0" smtClean="0"/>
              <a:t>product</a:t>
            </a:r>
          </a:p>
          <a:p>
            <a:r>
              <a:rPr lang="en-US" dirty="0"/>
              <a:t>Edit information of </a:t>
            </a:r>
            <a:r>
              <a:rPr lang="en-US" dirty="0" smtClean="0"/>
              <a:t>product</a:t>
            </a:r>
          </a:p>
          <a:p>
            <a:r>
              <a:rPr lang="en-US" dirty="0"/>
              <a:t>Vendor browses purchase </a:t>
            </a:r>
            <a:r>
              <a:rPr lang="en-US" dirty="0" smtClean="0"/>
              <a:t>order</a:t>
            </a:r>
          </a:p>
          <a:p>
            <a:r>
              <a:rPr lang="en-US" dirty="0"/>
              <a:t>Vendor change purchase </a:t>
            </a:r>
            <a:r>
              <a:rPr lang="en-US" dirty="0" smtClean="0"/>
              <a:t>statues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Implementation</a:t>
            </a:r>
            <a:br>
              <a:rPr lang="en-US" dirty="0"/>
            </a:br>
            <a:r>
              <a:rPr lang="en-US" dirty="0" smtClean="0"/>
              <a:t>Testing</a:t>
            </a:r>
            <a:endParaRPr lang="en-US" dirty="0"/>
          </a:p>
        </p:txBody>
      </p:sp>
      <p:sp>
        <p:nvSpPr>
          <p:cNvPr id="3" name="Content Placeholder 2"/>
          <p:cNvSpPr>
            <a:spLocks noGrp="1"/>
          </p:cNvSpPr>
          <p:nvPr>
            <p:ph idx="1"/>
          </p:nvPr>
        </p:nvSpPr>
        <p:spPr/>
        <p:txBody>
          <a:bodyPr/>
          <a:lstStyle/>
          <a:p>
            <a:r>
              <a:rPr lang="en-US" dirty="0"/>
              <a:t>Analyze </a:t>
            </a:r>
            <a:r>
              <a:rPr lang="en-US" dirty="0" smtClean="0"/>
              <a:t>report</a:t>
            </a:r>
          </a:p>
          <a:p>
            <a:r>
              <a:rPr lang="en-US" dirty="0"/>
              <a:t>Notification </a:t>
            </a:r>
            <a:endParaRPr lang="en-US" dirty="0" smtClean="0"/>
          </a:p>
          <a:p>
            <a:r>
              <a:rPr lang="en-US" dirty="0"/>
              <a:t>Rating </a:t>
            </a:r>
            <a:endParaRPr lang="en-US" dirty="0" smtClean="0"/>
          </a:p>
          <a:p>
            <a:r>
              <a:rPr lang="en-US" dirty="0"/>
              <a:t>Price change </a:t>
            </a:r>
            <a:endParaRPr lang="en-US" dirty="0" smtClean="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5380990"/>
            <a:ext cx="8596668" cy="1320800"/>
          </a:xfrm>
        </p:spPr>
        <p:txBody>
          <a:bodyPr/>
          <a:lstStyle/>
          <a:p>
            <a:r>
              <a:rPr lang="en-US" dirty="0" smtClean="0"/>
              <a:t>Conclusion and Further Work</a:t>
            </a:r>
            <a:br>
              <a:rPr lang="en-US" dirty="0" smtClean="0"/>
            </a:br>
            <a:r>
              <a:rPr lang="en-US" dirty="0" smtClean="0"/>
              <a:t>Conclusion </a:t>
            </a:r>
            <a:endParaRPr lang="en-US" dirty="0"/>
          </a:p>
        </p:txBody>
      </p:sp>
      <p:sp>
        <p:nvSpPr>
          <p:cNvPr id="3" name="Content Placeholder 2"/>
          <p:cNvSpPr>
            <a:spLocks noGrp="1"/>
          </p:cNvSpPr>
          <p:nvPr>
            <p:ph idx="1"/>
          </p:nvPr>
        </p:nvSpPr>
        <p:spPr>
          <a:xfrm>
            <a:off x="677334" y="1931989"/>
            <a:ext cx="8596668" cy="3880773"/>
          </a:xfrm>
        </p:spPr>
        <p:txBody>
          <a:bodyPr/>
          <a:lstStyle/>
          <a:p>
            <a:r>
              <a:rPr lang="en-US" dirty="0"/>
              <a:t>The project began with an investigation of the current market analysis, examining the mainstream competitors and their advantages. It helped us determine our major products to sell, as well as assisted us to develop better interface and user-friendly interactions.</a:t>
            </a:r>
          </a:p>
          <a:p>
            <a:r>
              <a:rPr lang="en-US" dirty="0"/>
              <a:t>Our development strictly follows the requirement list, among all these 42 requirements, we accomplished 40 of them. All the compulsory requirements are carefully carried out and checked.</a:t>
            </a:r>
          </a:p>
          <a:p>
            <a:r>
              <a:rPr lang="en-US" dirty="0"/>
              <a:t>The data of products and business transactions are stored in MySQL database, the whole software system contains 8 tables, user, cart, item, </a:t>
            </a:r>
            <a:r>
              <a:rPr lang="en-US" dirty="0" err="1"/>
              <a:t>orderitem</a:t>
            </a:r>
            <a:r>
              <a:rPr lang="en-US" dirty="0"/>
              <a:t>, orders, rating, review and notification. They are properly linked to each other, in order to support the account management and execution of business transactions. </a:t>
            </a:r>
          </a:p>
        </p:txBody>
      </p:sp>
      <p:pic>
        <p:nvPicPr>
          <p:cNvPr id="4" name="图片 3"/>
          <p:cNvPicPr>
            <a:picLocks noChangeAspect="1"/>
          </p:cNvPicPr>
          <p:nvPr/>
        </p:nvPicPr>
        <p:blipFill>
          <a:blip r:embed="rId2"/>
          <a:stretch>
            <a:fillRect/>
          </a:stretch>
        </p:blipFill>
        <p:spPr>
          <a:xfrm>
            <a:off x="346075" y="387350"/>
            <a:ext cx="11278870" cy="5974080"/>
          </a:xfrm>
          <a:prstGeom prst="rect">
            <a:avLst/>
          </a:prstGeom>
        </p:spPr>
      </p:pic>
      <p:pic>
        <p:nvPicPr>
          <p:cNvPr id="6" name="图片 5"/>
          <p:cNvPicPr>
            <a:picLocks noChangeAspect="1"/>
          </p:cNvPicPr>
          <p:nvPr/>
        </p:nvPicPr>
        <p:blipFill>
          <a:blip r:embed="rId3"/>
          <a:stretch>
            <a:fillRect/>
          </a:stretch>
        </p:blipFill>
        <p:spPr>
          <a:xfrm>
            <a:off x="346075" y="397510"/>
            <a:ext cx="11320780" cy="59639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nodeType="clickEffect">
                                  <p:stCondLst>
                                    <p:cond delay="0"/>
                                  </p:stCondLst>
                                  <p:childTnLst>
                                    <p:anim calcmode="lin" valueType="num">
                                      <p:cBhvr additive="base">
                                        <p:cTn id="11" dur="500"/>
                                        <p:tgtEl>
                                          <p:spTgt spid="4"/>
                                        </p:tgtEl>
                                        <p:attrNameLst>
                                          <p:attrName>ppt_x</p:attrName>
                                        </p:attrNameLst>
                                      </p:cBhvr>
                                      <p:tavLst>
                                        <p:tav tm="0">
                                          <p:val>
                                            <p:strVal val="ppt_x"/>
                                          </p:val>
                                        </p:tav>
                                        <p:tav tm="100000">
                                          <p:val>
                                            <p:strVal val="ppt_x"/>
                                          </p:val>
                                        </p:tav>
                                      </p:tavLst>
                                    </p:anim>
                                    <p:anim calcmode="lin" valueType="num">
                                      <p:cBhvr additive="base">
                                        <p:cTn id="12" dur="500"/>
                                        <p:tgtEl>
                                          <p:spTgt spid="4"/>
                                        </p:tgtEl>
                                        <p:attrNameLst>
                                          <p:attrName>ppt_y</p:attrName>
                                        </p:attrNameLst>
                                      </p:cBhvr>
                                      <p:tavLst>
                                        <p:tav tm="0">
                                          <p:val>
                                            <p:strVal val="ppt_y"/>
                                          </p:val>
                                        </p:tav>
                                        <p:tav tm="100000">
                                          <p:val>
                                            <p:strVal val="1+ppt_h/2"/>
                                          </p:val>
                                        </p:tav>
                                      </p:tavLst>
                                    </p:anim>
                                    <p:set>
                                      <p:cBhvr>
                                        <p:cTn id="13" dur="1" fill="hold">
                                          <p:stCondLst>
                                            <p:cond delay="499"/>
                                          </p:stCondLst>
                                        </p:cTn>
                                        <p:tgtEl>
                                          <p:spTgt spid="4"/>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nodeType="clickEffect">
                                  <p:stCondLst>
                                    <p:cond delay="0"/>
                                  </p:stCondLst>
                                  <p:childTnLst>
                                    <p:anim calcmode="lin" valueType="num">
                                      <p:cBhvr additive="base">
                                        <p:cTn id="22" dur="500"/>
                                        <p:tgtEl>
                                          <p:spTgt spid="6"/>
                                        </p:tgtEl>
                                        <p:attrNameLst>
                                          <p:attrName>ppt_x</p:attrName>
                                        </p:attrNameLst>
                                      </p:cBhvr>
                                      <p:tavLst>
                                        <p:tav tm="0">
                                          <p:val>
                                            <p:strVal val="ppt_x"/>
                                          </p:val>
                                        </p:tav>
                                        <p:tav tm="100000">
                                          <p:val>
                                            <p:strVal val="ppt_x"/>
                                          </p:val>
                                        </p:tav>
                                      </p:tavLst>
                                    </p:anim>
                                    <p:anim calcmode="lin" valueType="num">
                                      <p:cBhvr additive="base">
                                        <p:cTn id="23" dur="500"/>
                                        <p:tgtEl>
                                          <p:spTgt spid="6"/>
                                        </p:tgtEl>
                                        <p:attrNameLst>
                                          <p:attrName>ppt_y</p:attrName>
                                        </p:attrNameLst>
                                      </p:cBhvr>
                                      <p:tavLst>
                                        <p:tav tm="0">
                                          <p:val>
                                            <p:strVal val="ppt_y"/>
                                          </p:val>
                                        </p:tav>
                                        <p:tav tm="100000">
                                          <p:val>
                                            <p:strVal val="1+ppt_h/2"/>
                                          </p:val>
                                        </p:tav>
                                      </p:tavLst>
                                    </p:anim>
                                    <p:set>
                                      <p:cBhvr>
                                        <p:cTn id="24"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and Further Work</a:t>
            </a:r>
            <a:br>
              <a:rPr lang="en-US" dirty="0" smtClean="0"/>
            </a:br>
            <a:r>
              <a:rPr lang="en-US" dirty="0" smtClean="0"/>
              <a:t>Further Work</a:t>
            </a:r>
            <a:endParaRPr lang="en-US" dirty="0"/>
          </a:p>
        </p:txBody>
      </p:sp>
      <p:sp>
        <p:nvSpPr>
          <p:cNvPr id="3" name="Content Placeholder 2"/>
          <p:cNvSpPr>
            <a:spLocks noGrp="1"/>
          </p:cNvSpPr>
          <p:nvPr>
            <p:ph idx="1"/>
          </p:nvPr>
        </p:nvSpPr>
        <p:spPr/>
        <p:txBody>
          <a:bodyPr>
            <a:normAutofit lnSpcReduction="10000"/>
          </a:bodyPr>
          <a:lstStyle/>
          <a:p>
            <a:r>
              <a:rPr lang="en-US" dirty="0"/>
              <a:t>In the future, we want to ingest more functions through evaluating other e-business website, like </a:t>
            </a:r>
            <a:r>
              <a:rPr lang="en-US" dirty="0" err="1"/>
              <a:t>Taobao</a:t>
            </a:r>
            <a:r>
              <a:rPr lang="en-US" dirty="0"/>
              <a:t> and JD. More flexible category management is the primary goal we want to improve, cause to provide users with better and more convenient user experience is what we have been insisted on</a:t>
            </a:r>
            <a:r>
              <a:rPr lang="en-US" dirty="0" smtClean="0"/>
              <a:t>.</a:t>
            </a:r>
            <a:endParaRPr lang="en-US" dirty="0"/>
          </a:p>
          <a:p>
            <a:r>
              <a:rPr lang="en-US" dirty="0"/>
              <a:t>Concerning about the payment part, domestic widely-used payment methods will be fully supported in ISI store, such as E-bank, </a:t>
            </a:r>
            <a:r>
              <a:rPr lang="en-US" dirty="0" err="1"/>
              <a:t>UnionPay</a:t>
            </a:r>
            <a:r>
              <a:rPr lang="en-US" dirty="0"/>
              <a:t>, and </a:t>
            </a:r>
            <a:r>
              <a:rPr lang="en-US" dirty="0" err="1"/>
              <a:t>Alipay</a:t>
            </a:r>
            <a:r>
              <a:rPr lang="en-US" dirty="0"/>
              <a:t>. Simultaneously, world-renowned payment, such as </a:t>
            </a:r>
            <a:r>
              <a:rPr lang="en-US" dirty="0" err="1"/>
              <a:t>Paypal</a:t>
            </a:r>
            <a:r>
              <a:rPr lang="en-US" dirty="0"/>
              <a:t> will also be available. In order to embed these online payment systems, one of the most crucial pre-requisites is security, some modules, especially account, order, and product management must be reinforced</a:t>
            </a:r>
            <a:r>
              <a:rPr lang="en-US" dirty="0" smtClean="0"/>
              <a:t>.</a:t>
            </a:r>
            <a:endParaRPr lang="en-US" dirty="0"/>
          </a:p>
          <a:p>
            <a:r>
              <a:rPr lang="en-US" dirty="0"/>
              <a:t>Last but not least, we also plan to optimize each module and database for the sake of better robustness and shorter interaction responses in practical application. </a:t>
            </a:r>
          </a:p>
        </p:txBody>
      </p:sp>
      <p:pic>
        <p:nvPicPr>
          <p:cNvPr id="4" name="图片 3"/>
          <p:cNvPicPr>
            <a:picLocks noChangeAspect="1"/>
          </p:cNvPicPr>
          <p:nvPr/>
        </p:nvPicPr>
        <p:blipFill>
          <a:blip r:embed="rId2"/>
          <a:stretch>
            <a:fillRect/>
          </a:stretch>
        </p:blipFill>
        <p:spPr>
          <a:xfrm>
            <a:off x="4244340" y="1686560"/>
            <a:ext cx="3500755" cy="3285490"/>
          </a:xfrm>
          <a:prstGeom prst="rect">
            <a:avLst/>
          </a:prstGeom>
        </p:spPr>
      </p:pic>
      <p:pic>
        <p:nvPicPr>
          <p:cNvPr id="5" name="图片 4"/>
          <p:cNvPicPr>
            <a:picLocks noChangeAspect="1"/>
          </p:cNvPicPr>
          <p:nvPr/>
        </p:nvPicPr>
        <p:blipFill>
          <a:blip r:embed="rId3"/>
          <a:stretch>
            <a:fillRect/>
          </a:stretch>
        </p:blipFill>
        <p:spPr>
          <a:xfrm>
            <a:off x="2903220" y="1930400"/>
            <a:ext cx="5213350" cy="3336925"/>
          </a:xfrm>
          <a:prstGeom prst="rect">
            <a:avLst/>
          </a:prstGeom>
        </p:spPr>
      </p:pic>
      <p:pic>
        <p:nvPicPr>
          <p:cNvPr id="6" name="图片 5"/>
          <p:cNvPicPr>
            <a:picLocks noChangeAspect="1"/>
          </p:cNvPicPr>
          <p:nvPr/>
        </p:nvPicPr>
        <p:blipFill>
          <a:blip r:embed="rId4"/>
          <a:stretch>
            <a:fillRect/>
          </a:stretch>
        </p:blipFill>
        <p:spPr>
          <a:xfrm>
            <a:off x="2903855" y="1930400"/>
            <a:ext cx="5150485" cy="3056890"/>
          </a:xfrm>
          <a:prstGeom prst="rect">
            <a:avLst/>
          </a:prstGeom>
        </p:spPr>
      </p:pic>
      <p:pic>
        <p:nvPicPr>
          <p:cNvPr id="7" name="图片 6"/>
          <p:cNvPicPr>
            <a:picLocks noChangeAspect="1"/>
          </p:cNvPicPr>
          <p:nvPr/>
        </p:nvPicPr>
        <p:blipFill>
          <a:blip r:embed="rId5"/>
          <a:stretch>
            <a:fillRect/>
          </a:stretch>
        </p:blipFill>
        <p:spPr>
          <a:xfrm>
            <a:off x="3021330" y="1411605"/>
            <a:ext cx="5095240" cy="4247515"/>
          </a:xfrm>
          <a:prstGeom prst="rect">
            <a:avLst/>
          </a:prstGeom>
        </p:spPr>
      </p:pic>
      <p:pic>
        <p:nvPicPr>
          <p:cNvPr id="8" name="图片 7"/>
          <p:cNvPicPr>
            <a:picLocks noChangeAspect="1"/>
          </p:cNvPicPr>
          <p:nvPr/>
        </p:nvPicPr>
        <p:blipFill>
          <a:blip r:embed="rId6"/>
          <a:stretch>
            <a:fillRect/>
          </a:stretch>
        </p:blipFill>
        <p:spPr>
          <a:xfrm>
            <a:off x="2974340" y="2161540"/>
            <a:ext cx="5370195" cy="25165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nodeType="clickEffect">
                                  <p:stCondLst>
                                    <p:cond delay="0"/>
                                  </p:stCondLst>
                                  <p:childTnLst>
                                    <p:animEffect transition="out" filter="blinds(horizontal)">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xit" presetSubtype="4" fill="hold" nodeType="clickEffect">
                                  <p:stCondLst>
                                    <p:cond delay="0"/>
                                  </p:stCondLst>
                                  <p:childTnLst>
                                    <p:anim calcmode="lin" valueType="num">
                                      <p:cBhvr additive="base">
                                        <p:cTn id="21" dur="500"/>
                                        <p:tgtEl>
                                          <p:spTgt spid="5"/>
                                        </p:tgtEl>
                                        <p:attrNameLst>
                                          <p:attrName>ppt_x</p:attrName>
                                        </p:attrNameLst>
                                      </p:cBhvr>
                                      <p:tavLst>
                                        <p:tav tm="0">
                                          <p:val>
                                            <p:strVal val="ppt_x"/>
                                          </p:val>
                                        </p:tav>
                                        <p:tav tm="100000">
                                          <p:val>
                                            <p:strVal val="ppt_x"/>
                                          </p:val>
                                        </p:tav>
                                      </p:tavLst>
                                    </p:anim>
                                    <p:anim calcmode="lin" valueType="num">
                                      <p:cBhvr additive="base">
                                        <p:cTn id="22" dur="500"/>
                                        <p:tgtEl>
                                          <p:spTgt spid="5"/>
                                        </p:tgtEl>
                                        <p:attrNameLst>
                                          <p:attrName>ppt_y</p:attrName>
                                        </p:attrNameLst>
                                      </p:cBhvr>
                                      <p:tavLst>
                                        <p:tav tm="0">
                                          <p:val>
                                            <p:strVal val="ppt_y"/>
                                          </p:val>
                                        </p:tav>
                                        <p:tav tm="100000">
                                          <p:val>
                                            <p:strVal val="1+ppt_h/2"/>
                                          </p:val>
                                        </p:tav>
                                      </p:tavLst>
                                    </p:anim>
                                    <p:set>
                                      <p:cBhvr>
                                        <p:cTn id="23" dur="1" fill="hold">
                                          <p:stCondLst>
                                            <p:cond delay="499"/>
                                          </p:stCondLst>
                                        </p:cTn>
                                        <p:tgtEl>
                                          <p:spTgt spid="5"/>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ppt_x"/>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 presetClass="exit" presetSubtype="32" fill="hold" nodeType="clickEffect">
                                  <p:stCondLst>
                                    <p:cond delay="0"/>
                                  </p:stCondLst>
                                  <p:childTnLst>
                                    <p:animEffect transition="out" filter="box(out)">
                                      <p:cBhvr>
                                        <p:cTn id="33" dur="2000"/>
                                        <p:tgtEl>
                                          <p:spTgt spid="8"/>
                                        </p:tgtEl>
                                      </p:cBhvr>
                                    </p:animEffect>
                                    <p:set>
                                      <p:cBhvr>
                                        <p:cTn id="34" dur="1" fill="hold">
                                          <p:stCondLst>
                                            <p:cond delay="1999"/>
                                          </p:stCondLst>
                                        </p:cTn>
                                        <p:tgtEl>
                                          <p:spTgt spid="8"/>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blinds(horizontal)">
                                      <p:cBhvr>
                                        <p:cTn id="39" dur="500"/>
                                        <p:tgtEl>
                                          <p:spTgt spid="6"/>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xit" presetSubtype="10" fill="hold" nodeType="clickEffect">
                                  <p:stCondLst>
                                    <p:cond delay="0"/>
                                  </p:stCondLst>
                                  <p:childTnLst>
                                    <p:animEffect transition="out" filter="blinds(horizontal)">
                                      <p:cBhvr>
                                        <p:cTn id="43" dur="500"/>
                                        <p:tgtEl>
                                          <p:spTgt spid="6"/>
                                        </p:tgtEl>
                                      </p:cBhvr>
                                    </p:animEffect>
                                    <p:set>
                                      <p:cBhvr>
                                        <p:cTn id="44" dur="1" fill="hold">
                                          <p:stCondLst>
                                            <p:cond delay="499"/>
                                          </p:stCondLst>
                                        </p:cTn>
                                        <p:tgtEl>
                                          <p:spTgt spid="6"/>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3" presetClass="entr" presetSubtype="10" fill="hold" nodeType="click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blinds(horizontal)">
                                      <p:cBhvr>
                                        <p:cTn id="49" dur="500"/>
                                        <p:tgtEl>
                                          <p:spTgt spid="7"/>
                                        </p:tgtEl>
                                      </p:cBhvr>
                                    </p:animEffect>
                                  </p:childTnLst>
                                </p:cTn>
                              </p:par>
                            </p:childTnLst>
                          </p:cTn>
                        </p:par>
                      </p:childTnLst>
                    </p:cTn>
                  </p:par>
                  <p:par>
                    <p:cTn id="50" fill="hold">
                      <p:stCondLst>
                        <p:cond delay="indefinite"/>
                      </p:stCondLst>
                      <p:childTnLst>
                        <p:par>
                          <p:cTn id="51" fill="hold">
                            <p:stCondLst>
                              <p:cond delay="0"/>
                            </p:stCondLst>
                            <p:childTnLst>
                              <p:par>
                                <p:cTn id="52" presetID="8" presetClass="exit" presetSubtype="32" fill="hold" nodeType="clickEffect">
                                  <p:stCondLst>
                                    <p:cond delay="0"/>
                                  </p:stCondLst>
                                  <p:childTnLst>
                                    <p:animEffect transition="out" filter="diamond(out)">
                                      <p:cBhvr>
                                        <p:cTn id="53" dur="2000"/>
                                        <p:tgtEl>
                                          <p:spTgt spid="7"/>
                                        </p:tgtEl>
                                      </p:cBhvr>
                                    </p:animEffect>
                                    <p:set>
                                      <p:cBhvr>
                                        <p:cTn id="54" dur="1" fill="hold">
                                          <p:stCondLst>
                                            <p:cond delay="1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smtClean="0"/>
              <a:t>References</a:t>
            </a:r>
            <a:endParaRPr lang="en-US" dirty="0"/>
          </a:p>
        </p:txBody>
      </p:sp>
      <p:sp>
        <p:nvSpPr>
          <p:cNvPr id="3" name="Content Placeholder 2"/>
          <p:cNvSpPr>
            <a:spLocks noGrp="1"/>
          </p:cNvSpPr>
          <p:nvPr>
            <p:ph idx="1"/>
          </p:nvPr>
        </p:nvSpPr>
        <p:spPr/>
        <p:txBody>
          <a:bodyPr>
            <a:normAutofit fontScale="25000" lnSpcReduction="20000"/>
          </a:bodyPr>
          <a:lstStyle/>
          <a:p>
            <a:r>
              <a:rPr lang="en-US" sz="5600" dirty="0"/>
              <a:t>[1] E-commerce, (</a:t>
            </a:r>
            <a:r>
              <a:rPr lang="en-US" sz="5600" dirty="0" err="1"/>
              <a:t>n.d.</a:t>
            </a:r>
            <a:r>
              <a:rPr lang="en-US" sz="5600" dirty="0"/>
              <a:t>). In Wikipedia. Retrieved March 3, 2015,</a:t>
            </a:r>
          </a:p>
          <a:p>
            <a:r>
              <a:rPr lang="en-US" sz="5600" dirty="0"/>
              <a:t>From http://</a:t>
            </a:r>
            <a:r>
              <a:rPr lang="en-US" sz="5600" dirty="0" err="1"/>
              <a:t>en.wikipedia.org</a:t>
            </a:r>
            <a:r>
              <a:rPr lang="en-US" sz="5600" dirty="0"/>
              <a:t>/wiki/E-commerce, 2015</a:t>
            </a:r>
            <a:r>
              <a:rPr lang="en-US" sz="5600" dirty="0" smtClean="0"/>
              <a:t>.</a:t>
            </a:r>
            <a:endParaRPr lang="en-US" sz="5600" dirty="0"/>
          </a:p>
          <a:p>
            <a:r>
              <a:rPr lang="en-US" sz="5600" dirty="0"/>
              <a:t>[2] CHINA RETAIL Shopping malls in China - China’s commercial property hot spot as consumer preferences shift. Fung Business Intelligence Centre, October 2014</a:t>
            </a:r>
            <a:r>
              <a:rPr lang="en-US" sz="5600" dirty="0" smtClean="0"/>
              <a:t>.</a:t>
            </a:r>
            <a:endParaRPr lang="en-US" sz="5600" dirty="0"/>
          </a:p>
          <a:p>
            <a:r>
              <a:rPr lang="en-US" sz="5600" dirty="0"/>
              <a:t>[3] Introduction (</a:t>
            </a:r>
            <a:r>
              <a:rPr lang="en-US" sz="5600" dirty="0" err="1"/>
              <a:t>c#</a:t>
            </a:r>
            <a:r>
              <a:rPr lang="en-US" sz="5600" dirty="0"/>
              <a:t>)</a:t>
            </a:r>
          </a:p>
          <a:p>
            <a:r>
              <a:rPr lang="en-US" sz="5600" dirty="0"/>
              <a:t>From https://msdn.microsoft.com/en-us/library/aa645597(v=vs.71).aspx ,</a:t>
            </a:r>
            <a:r>
              <a:rPr lang="en-US" sz="5600" dirty="0" smtClean="0"/>
              <a:t>2016</a:t>
            </a:r>
            <a:endParaRPr lang="en-US" sz="5600" dirty="0"/>
          </a:p>
          <a:p>
            <a:r>
              <a:rPr lang="en-US" sz="5600" dirty="0"/>
              <a:t>[4] HTML5</a:t>
            </a:r>
          </a:p>
          <a:p>
            <a:r>
              <a:rPr lang="en-US" sz="5600" dirty="0"/>
              <a:t>From https://</a:t>
            </a:r>
            <a:r>
              <a:rPr lang="en-US" sz="5600" dirty="0" smtClean="0"/>
              <a:t>en.wikipedia.org/wiki/HTML5</a:t>
            </a:r>
            <a:endParaRPr lang="en-US" sz="5600" dirty="0"/>
          </a:p>
          <a:p>
            <a:r>
              <a:rPr lang="en-US" sz="5600" dirty="0"/>
              <a:t>[5] .NET Development</a:t>
            </a:r>
          </a:p>
          <a:p>
            <a:r>
              <a:rPr lang="en-US" sz="5600" dirty="0"/>
              <a:t>From https://msdn.microsoft.com/en-us/library/ff361664(v=vs.110).</a:t>
            </a:r>
            <a:r>
              <a:rPr lang="en-US" sz="5600" dirty="0" smtClean="0"/>
              <a:t>aspx</a:t>
            </a:r>
            <a:endParaRPr lang="en-US" sz="5600" dirty="0"/>
          </a:p>
          <a:p>
            <a:r>
              <a:rPr lang="en-US" sz="5600" dirty="0"/>
              <a:t>[6] MySQL Introduction</a:t>
            </a:r>
          </a:p>
          <a:p>
            <a:r>
              <a:rPr lang="en-US" sz="5600" dirty="0"/>
              <a:t>From http://</a:t>
            </a:r>
            <a:r>
              <a:rPr lang="en-US" sz="5600" dirty="0" smtClean="0"/>
              <a:t>www.tutorialspoint.com/mysql/mysql-introduction.htm</a:t>
            </a:r>
            <a:endParaRPr lang="en-US" sz="5600" dirty="0"/>
          </a:p>
          <a:p>
            <a:r>
              <a:rPr lang="en-US" sz="5600" dirty="0"/>
              <a:t>[7] MySQL - Getting started</a:t>
            </a:r>
          </a:p>
          <a:p>
            <a:r>
              <a:rPr lang="en-US" sz="5600" dirty="0"/>
              <a:t>From http://</a:t>
            </a:r>
            <a:r>
              <a:rPr lang="en-US" sz="5600" dirty="0" err="1"/>
              <a:t>asp.net-tutorials.com</a:t>
            </a:r>
            <a:r>
              <a:rPr lang="en-US" sz="5600" dirty="0"/>
              <a:t>/</a:t>
            </a:r>
            <a:r>
              <a:rPr lang="en-US" sz="5600" dirty="0" err="1"/>
              <a:t>mysql</a:t>
            </a:r>
            <a:r>
              <a:rPr lang="en-US" sz="5600" dirty="0"/>
              <a:t>/getting-started/</a:t>
            </a:r>
          </a:p>
          <a:p>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a:t>
            </a:r>
            <a:br>
              <a:rPr lang="en-US" dirty="0" smtClean="0"/>
            </a:br>
            <a:r>
              <a:rPr lang="en-US" dirty="0" smtClean="0"/>
              <a:t>For Vendor</a:t>
            </a:r>
            <a:endParaRPr lang="en-US" dirty="0"/>
          </a:p>
        </p:txBody>
      </p:sp>
      <p:sp>
        <p:nvSpPr>
          <p:cNvPr id="3" name="Content Placeholder 2"/>
          <p:cNvSpPr>
            <a:spLocks noGrp="1"/>
          </p:cNvSpPr>
          <p:nvPr>
            <p:ph idx="1"/>
          </p:nvPr>
        </p:nvSpPr>
        <p:spPr/>
        <p:txBody>
          <a:bodyPr/>
          <a:lstStyle/>
          <a:p>
            <a:r>
              <a:rPr lang="en-US" dirty="0"/>
              <a:t>The vendor can browse the product catalog, edit some properties of a product, and add new products </a:t>
            </a:r>
            <a:r>
              <a:rPr lang="en-US" dirty="0" smtClean="0"/>
              <a:t>											</a:t>
            </a:r>
            <a:r>
              <a:rPr lang="en-US" b="1" i="1" dirty="0" smtClean="0"/>
              <a:t>E</a:t>
            </a:r>
          </a:p>
          <a:p>
            <a:r>
              <a:rPr lang="en-US" dirty="0"/>
              <a:t>The vendor can list purchase orders by different status. He/she may ship, hold, or cancel a purchase order in the purchase order processing page </a:t>
            </a:r>
            <a:r>
              <a:rPr lang="en-US" dirty="0" smtClean="0"/>
              <a:t>		F</a:t>
            </a:r>
            <a:endParaRPr lang="en-US" b="1" i="1"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Job Distribution </a:t>
            </a:r>
          </a:p>
        </p:txBody>
      </p:sp>
      <p:sp>
        <p:nvSpPr>
          <p:cNvPr id="3" name="Content Placeholder 2"/>
          <p:cNvSpPr>
            <a:spLocks noGrp="1"/>
          </p:cNvSpPr>
          <p:nvPr>
            <p:ph idx="1"/>
          </p:nvPr>
        </p:nvSpPr>
        <p:spPr/>
        <p:txBody>
          <a:bodyPr>
            <a:normAutofit/>
          </a:bodyPr>
          <a:lstStyle/>
          <a:p>
            <a:r>
              <a:rPr lang="en-US" dirty="0"/>
              <a:t>Function requirement A &amp; Z1: 			</a:t>
            </a:r>
            <a:r>
              <a:rPr lang="en-US" dirty="0" smtClean="0"/>
              <a:t>				Jack</a:t>
            </a:r>
            <a:endParaRPr lang="en-US" dirty="0"/>
          </a:p>
          <a:p>
            <a:r>
              <a:rPr lang="en-US" dirty="0"/>
              <a:t>Function requirement B &amp; F1 &amp; F2 &amp; Z2: 		</a:t>
            </a:r>
            <a:r>
              <a:rPr lang="en-US" dirty="0" smtClean="0"/>
              <a:t>			Tim</a:t>
            </a:r>
            <a:endParaRPr lang="en-US" dirty="0"/>
          </a:p>
          <a:p>
            <a:r>
              <a:rPr lang="en-US" dirty="0"/>
              <a:t>Function requirement C &amp; F3 &amp; Z3: 			</a:t>
            </a:r>
            <a:r>
              <a:rPr lang="en-US" dirty="0" smtClean="0"/>
              <a:t>			Douglas</a:t>
            </a:r>
            <a:endParaRPr lang="en-US" dirty="0"/>
          </a:p>
          <a:p>
            <a:r>
              <a:rPr lang="en-US" dirty="0"/>
              <a:t>Function requirement D &amp; F4 &amp; F5 &amp; F6 &amp; Z4: 	</a:t>
            </a:r>
            <a:r>
              <a:rPr lang="en-US" dirty="0" smtClean="0"/>
              <a:t>		Rancho</a:t>
            </a:r>
            <a:endParaRPr lang="en-US" dirty="0"/>
          </a:p>
          <a:p>
            <a:r>
              <a:rPr lang="en-US" dirty="0"/>
              <a:t>Function requirement E &amp; F7 &amp; Z5: 			</a:t>
            </a:r>
            <a:r>
              <a:rPr lang="en-US" dirty="0" smtClean="0"/>
              <a:t>			Price</a:t>
            </a:r>
            <a:endParaRPr 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t>ER </a:t>
            </a:r>
            <a:r>
              <a:rPr lang="en-US" dirty="0"/>
              <a:t>diagram: 						</a:t>
            </a:r>
            <a:r>
              <a:rPr lang="en-US" dirty="0" smtClean="0"/>
              <a:t>		Rancho </a:t>
            </a:r>
            <a:r>
              <a:rPr lang="en-US" dirty="0"/>
              <a:t>&amp; Price</a:t>
            </a:r>
          </a:p>
          <a:p>
            <a:r>
              <a:rPr lang="en-US" dirty="0"/>
              <a:t>User case: </a:t>
            </a:r>
            <a:r>
              <a:rPr lang="en-US" dirty="0" smtClean="0"/>
              <a:t>								Douglas</a:t>
            </a:r>
            <a:endParaRPr lang="en-US" dirty="0"/>
          </a:p>
          <a:p>
            <a:r>
              <a:rPr lang="en-US" dirty="0"/>
              <a:t>Architecture design: 					</a:t>
            </a:r>
            <a:r>
              <a:rPr lang="en-US" dirty="0" smtClean="0"/>
              <a:t>	Rancho</a:t>
            </a:r>
            <a:endParaRPr lang="en-US" dirty="0"/>
          </a:p>
          <a:p>
            <a:r>
              <a:rPr lang="en-US" dirty="0"/>
              <a:t>Activities diagram: 					</a:t>
            </a:r>
            <a:r>
              <a:rPr lang="en-US" dirty="0" smtClean="0"/>
              <a:t>	Jack</a:t>
            </a:r>
            <a:endParaRPr lang="en-US" dirty="0"/>
          </a:p>
          <a:p>
            <a:r>
              <a:rPr lang="en-US" dirty="0"/>
              <a:t>State diagram: 					</a:t>
            </a:r>
            <a:r>
              <a:rPr lang="en-US" dirty="0" smtClean="0"/>
              <a:t>		Tim</a:t>
            </a:r>
            <a:endParaRPr lang="en-US" dirty="0"/>
          </a:p>
        </p:txBody>
      </p:sp>
      <p:sp>
        <p:nvSpPr>
          <p:cNvPr id="4" name="Title 1"/>
          <p:cNvSpPr>
            <a:spLocks noGrp="1"/>
          </p:cNvSpPr>
          <p:nvPr>
            <p:ph type="title"/>
          </p:nvPr>
        </p:nvSpPr>
        <p:spPr/>
        <p:txBody>
          <a:bodyPr/>
          <a:lstStyle/>
          <a:p>
            <a:r>
              <a:rPr lang="en-US" dirty="0"/>
              <a:t>Job Distribution </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Research study: 					</a:t>
            </a:r>
            <a:r>
              <a:rPr lang="en-US" dirty="0" smtClean="0"/>
              <a:t>		Price</a:t>
            </a:r>
            <a:endParaRPr lang="en-US" dirty="0"/>
          </a:p>
          <a:p>
            <a:r>
              <a:rPr lang="en-US" dirty="0"/>
              <a:t>Report writing: 					</a:t>
            </a:r>
            <a:r>
              <a:rPr lang="en-US" dirty="0" smtClean="0"/>
              <a:t>		Douglas</a:t>
            </a:r>
            <a:r>
              <a:rPr lang="zh-CN" altLang="en-US" dirty="0"/>
              <a:t> </a:t>
            </a:r>
            <a:r>
              <a:rPr lang="en-US" altLang="zh-CN" dirty="0" smtClean="0"/>
              <a:t>&amp;</a:t>
            </a:r>
            <a:r>
              <a:rPr lang="zh-CN" altLang="en-US" dirty="0" smtClean="0"/>
              <a:t> </a:t>
            </a:r>
            <a:r>
              <a:rPr lang="en-US" altLang="zh-CN" dirty="0" smtClean="0">
                <a:solidFill>
                  <a:srgbClr val="000000"/>
                </a:solidFill>
              </a:rPr>
              <a:t>Tim</a:t>
            </a:r>
            <a:endParaRPr lang="en-US" dirty="0">
              <a:solidFill>
                <a:srgbClr val="000000"/>
              </a:solidFill>
            </a:endParaRPr>
          </a:p>
          <a:p>
            <a:r>
              <a:rPr lang="en-US" dirty="0"/>
              <a:t>Project coordination: 					</a:t>
            </a:r>
            <a:r>
              <a:rPr lang="en-US" dirty="0" smtClean="0"/>
              <a:t>	Douglas</a:t>
            </a:r>
            <a:endParaRPr lang="en-US" dirty="0"/>
          </a:p>
          <a:p>
            <a:endParaRPr lang="en-US" dirty="0"/>
          </a:p>
          <a:p>
            <a:endParaRPr lang="en-US" dirty="0"/>
          </a:p>
        </p:txBody>
      </p:sp>
      <p:sp>
        <p:nvSpPr>
          <p:cNvPr id="4" name="Title 1"/>
          <p:cNvSpPr>
            <a:spLocks noGrp="1"/>
          </p:cNvSpPr>
          <p:nvPr>
            <p:ph type="title"/>
          </p:nvPr>
        </p:nvSpPr>
        <p:spPr/>
        <p:txBody>
          <a:bodyPr/>
          <a:lstStyle/>
          <a:p>
            <a:r>
              <a:rPr lang="en-US" dirty="0"/>
              <a:t>Job Distribution </a:t>
            </a:r>
          </a:p>
        </p:txBody>
      </p:sp>
    </p:spTree>
    <p:extLst>
      <p:ext uri="{BB962C8B-B14F-4D97-AF65-F5344CB8AC3E}">
        <p14:creationId xmlns:p14="http://schemas.microsoft.com/office/powerpoint/2010/main" val="10825314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74032" y="2580968"/>
            <a:ext cx="6987388" cy="1569660"/>
          </a:xfrm>
          <a:prstGeom prst="rect">
            <a:avLst/>
          </a:prstGeom>
          <a:noFill/>
        </p:spPr>
        <p:txBody>
          <a:bodyPr wrap="square" lIns="91440" tIns="45720" rIns="91440" bIns="45720">
            <a:spAutoFit/>
          </a:bodyPr>
          <a:lstStyle/>
          <a:p>
            <a:pPr algn="ctr"/>
            <a:r>
              <a:rPr lang="en-US" sz="9600" b="1" cap="none" spc="0" dirty="0" smtClean="0">
                <a:ln w="6600">
                  <a:solidFill>
                    <a:schemeClr val="accent2"/>
                  </a:solidFill>
                  <a:prstDash val="solid"/>
                </a:ln>
                <a:solidFill>
                  <a:srgbClr val="FFFFFF"/>
                </a:solidFill>
                <a:effectLst>
                  <a:outerShdw dist="38100" dir="2700000" algn="tl" rotWithShape="0">
                    <a:schemeClr val="accent2"/>
                  </a:outerShdw>
                </a:effectLst>
              </a:rPr>
              <a:t>Thank you!</a:t>
            </a:r>
            <a:endParaRPr lang="en-US" sz="96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121323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a:t>
            </a:r>
            <a:br>
              <a:rPr lang="en-US" dirty="0" smtClean="0"/>
            </a:br>
            <a:r>
              <a:rPr lang="en-US" dirty="0" smtClean="0"/>
              <a:t>Advantage Function</a:t>
            </a:r>
            <a:endParaRPr lang="en-US" dirty="0"/>
          </a:p>
        </p:txBody>
      </p:sp>
      <p:sp>
        <p:nvSpPr>
          <p:cNvPr id="3" name="Content Placeholder 2"/>
          <p:cNvSpPr>
            <a:spLocks noGrp="1"/>
          </p:cNvSpPr>
          <p:nvPr>
            <p:ph idx="1"/>
          </p:nvPr>
        </p:nvSpPr>
        <p:spPr/>
        <p:txBody>
          <a:bodyPr/>
          <a:lstStyle/>
          <a:p>
            <a:r>
              <a:rPr lang="en-US" dirty="0"/>
              <a:t>The vendor </a:t>
            </a:r>
            <a:r>
              <a:rPr lang="en-US" dirty="0" smtClean="0"/>
              <a:t>can analyze </a:t>
            </a:r>
            <a:r>
              <a:rPr lang="en-US" dirty="0"/>
              <a:t>the sales of the products and find out the best selling products. </a:t>
            </a:r>
            <a:r>
              <a:rPr lang="en-US" dirty="0" smtClean="0"/>
              <a:t>														</a:t>
            </a:r>
            <a:r>
              <a:rPr lang="en-US" b="1" i="1" dirty="0" smtClean="0"/>
              <a:t>Z1</a:t>
            </a:r>
          </a:p>
          <a:p>
            <a:r>
              <a:rPr lang="en-US" dirty="0"/>
              <a:t>Design a notification feature to make it to easier for a customer to track the change of status of purchase orders </a:t>
            </a:r>
            <a:r>
              <a:rPr lang="en-US" dirty="0" smtClean="0"/>
              <a:t>									</a:t>
            </a:r>
            <a:r>
              <a:rPr lang="en-US" b="1" i="1" dirty="0" smtClean="0"/>
              <a:t>Z2</a:t>
            </a:r>
          </a:p>
          <a:p>
            <a:r>
              <a:rPr lang="en-US" dirty="0"/>
              <a:t>Customers </a:t>
            </a:r>
            <a:r>
              <a:rPr lang="en-US" dirty="0" smtClean="0"/>
              <a:t>can rate </a:t>
            </a:r>
            <a:r>
              <a:rPr lang="en-US" dirty="0"/>
              <a:t>for products in the shopping mall </a:t>
            </a:r>
            <a:r>
              <a:rPr lang="en-US" dirty="0" smtClean="0"/>
              <a:t>																	</a:t>
            </a:r>
            <a:r>
              <a:rPr lang="en-US" b="1" i="1" dirty="0" smtClean="0"/>
              <a:t>Z3</a:t>
            </a:r>
          </a:p>
          <a:p>
            <a:r>
              <a:rPr lang="en-US" dirty="0"/>
              <a:t>C</a:t>
            </a:r>
            <a:r>
              <a:rPr lang="en-US" dirty="0" smtClean="0"/>
              <a:t>ustomers </a:t>
            </a:r>
            <a:r>
              <a:rPr lang="en-US" dirty="0"/>
              <a:t>also want to write short reviews for products in the shopping mall </a:t>
            </a:r>
            <a:r>
              <a:rPr lang="en-US" dirty="0" smtClean="0"/>
              <a:t>																	</a:t>
            </a:r>
            <a:r>
              <a:rPr lang="en-US" b="1" i="1" dirty="0" smtClean="0"/>
              <a:t>Z4</a:t>
            </a:r>
          </a:p>
          <a:p>
            <a:r>
              <a:rPr lang="en-US" dirty="0" smtClean="0"/>
              <a:t>Vendor can maintain price change of product							</a:t>
            </a:r>
            <a:r>
              <a:rPr lang="en-US" b="1" i="1" dirty="0" smtClean="0"/>
              <a:t>Z5</a:t>
            </a:r>
          </a:p>
          <a:p>
            <a:endParaRPr lang="en-US" b="1" i="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a:t>
            </a:r>
            <a:r>
              <a:rPr lang="en-US" dirty="0"/>
              <a:t>and Related Work </a:t>
            </a:r>
            <a:r>
              <a:rPr lang="en-US" dirty="0" smtClean="0"/>
              <a:t/>
            </a:r>
            <a:br>
              <a:rPr lang="en-US" dirty="0" smtClean="0"/>
            </a:br>
            <a:r>
              <a:rPr lang="en-US" altLang="zh-CN" dirty="0" smtClean="0"/>
              <a:t>General Feature</a:t>
            </a:r>
            <a:endParaRPr lang="en-US" dirty="0"/>
          </a:p>
        </p:txBody>
      </p:sp>
      <p:sp>
        <p:nvSpPr>
          <p:cNvPr id="3" name="Content Placeholder 2"/>
          <p:cNvSpPr>
            <a:spLocks noGrp="1"/>
          </p:cNvSpPr>
          <p:nvPr>
            <p:ph idx="1"/>
          </p:nvPr>
        </p:nvSpPr>
        <p:spPr/>
        <p:txBody>
          <a:bodyPr>
            <a:normAutofit/>
          </a:bodyPr>
          <a:lstStyle/>
          <a:p>
            <a:pPr lvl="0"/>
            <a:r>
              <a:rPr lang="en-US" b="1" dirty="0"/>
              <a:t>Sign</a:t>
            </a:r>
            <a:r>
              <a:rPr lang="en-US" dirty="0"/>
              <a:t> (Log in, Log out, Sign up)</a:t>
            </a:r>
          </a:p>
          <a:p>
            <a:pPr lvl="0"/>
            <a:r>
              <a:rPr lang="en-US" b="1" dirty="0" smtClean="0"/>
              <a:t>Shopping </a:t>
            </a:r>
            <a:r>
              <a:rPr lang="en-US" b="1" dirty="0"/>
              <a:t>Cart</a:t>
            </a:r>
            <a:endParaRPr lang="en-US" dirty="0"/>
          </a:p>
          <a:p>
            <a:pPr lvl="0"/>
            <a:r>
              <a:rPr lang="en-US" b="1" dirty="0" smtClean="0"/>
              <a:t>Payment </a:t>
            </a:r>
            <a:r>
              <a:rPr lang="en-US" b="1" dirty="0"/>
              <a:t>Options </a:t>
            </a:r>
            <a:endParaRPr lang="en-US" dirty="0"/>
          </a:p>
          <a:p>
            <a:pPr lvl="0"/>
            <a:r>
              <a:rPr lang="en-US" b="1" dirty="0" smtClean="0"/>
              <a:t>Check out</a:t>
            </a:r>
            <a:endParaRPr lang="en-US" dirty="0"/>
          </a:p>
          <a:p>
            <a:pPr lvl="0"/>
            <a:r>
              <a:rPr lang="en-US" b="1" dirty="0"/>
              <a:t>Consumer Feedback</a:t>
            </a:r>
            <a:endParaRPr lang="en-US" dirty="0"/>
          </a:p>
          <a:p>
            <a:pPr lvl="0"/>
            <a:r>
              <a:rPr lang="en-US" b="1" dirty="0" smtClean="0"/>
              <a:t>Goods </a:t>
            </a:r>
            <a:r>
              <a:rPr lang="en-US" b="1" dirty="0"/>
              <a:t>Return</a:t>
            </a:r>
            <a:endParaRPr lang="en-US" dirty="0"/>
          </a:p>
          <a:p>
            <a:pPr lvl="0"/>
            <a:r>
              <a:rPr lang="en-US" b="1" dirty="0" smtClean="0"/>
              <a:t>Customer </a:t>
            </a:r>
            <a:r>
              <a:rPr lang="en-US" b="1" dirty="0"/>
              <a:t>Support</a:t>
            </a:r>
            <a:endParaRPr lang="en-US" dirty="0"/>
          </a:p>
          <a:p>
            <a:pPr lvl="0"/>
            <a:r>
              <a:rPr lang="en-US" b="1" dirty="0" smtClean="0"/>
              <a:t>Website </a:t>
            </a:r>
            <a:r>
              <a:rPr lang="en-US" b="1" dirty="0"/>
              <a:t>Security</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0591" y="1930400"/>
            <a:ext cx="2994976" cy="157675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0591" y="3490600"/>
            <a:ext cx="2995200" cy="128365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Background and Related Work </a:t>
            </a:r>
            <a:br>
              <a:rPr lang="en-US" altLang="zh-CN" dirty="0"/>
            </a:br>
            <a:r>
              <a:rPr lang="en-US" altLang="zh-CN" dirty="0"/>
              <a:t>General Feature</a:t>
            </a:r>
            <a:endParaRPr kumimoji="1" lang="zh-CN" altLang="en-US" dirty="0"/>
          </a:p>
        </p:txBody>
      </p:sp>
      <p:sp>
        <p:nvSpPr>
          <p:cNvPr id="3" name="内容占位符 2"/>
          <p:cNvSpPr>
            <a:spLocks noGrp="1"/>
          </p:cNvSpPr>
          <p:nvPr>
            <p:ph sz="half" idx="1"/>
          </p:nvPr>
        </p:nvSpPr>
        <p:spPr/>
        <p:txBody>
          <a:bodyPr/>
          <a:lstStyle/>
          <a:p>
            <a:r>
              <a:rPr kumimoji="1" lang="en-US" altLang="zh-CN" dirty="0" smtClean="0"/>
              <a:t>For</a:t>
            </a:r>
            <a:r>
              <a:rPr kumimoji="1" lang="zh-CN" altLang="en-US" dirty="0" smtClean="0"/>
              <a:t> </a:t>
            </a:r>
            <a:r>
              <a:rPr kumimoji="1" lang="en-US" altLang="zh-CN" dirty="0" smtClean="0"/>
              <a:t>customer</a:t>
            </a:r>
          </a:p>
          <a:p>
            <a:pPr marL="0" indent="0">
              <a:buNone/>
            </a:pPr>
            <a:r>
              <a:rPr lang="en-US" altLang="zh-CN" dirty="0" smtClean="0"/>
              <a:t>Customers can</a:t>
            </a:r>
            <a:r>
              <a:rPr lang="zh-CN" altLang="en-US" dirty="0" smtClean="0"/>
              <a:t> </a:t>
            </a:r>
            <a:r>
              <a:rPr lang="en-US" altLang="zh-CN" dirty="0" smtClean="0"/>
              <a:t>give comments </a:t>
            </a:r>
            <a:r>
              <a:rPr lang="en-US" altLang="zh-CN" dirty="0"/>
              <a:t>and star rating </a:t>
            </a:r>
            <a:r>
              <a:rPr lang="en-US" altLang="zh-CN" dirty="0" smtClean="0"/>
              <a:t>if</a:t>
            </a:r>
            <a:r>
              <a:rPr lang="zh-CN" altLang="en-US" dirty="0" smtClean="0"/>
              <a:t> </a:t>
            </a:r>
            <a:r>
              <a:rPr lang="en-US" altLang="zh-CN" dirty="0" smtClean="0"/>
              <a:t>they</a:t>
            </a:r>
            <a:r>
              <a:rPr lang="zh-CN" altLang="en-US" dirty="0" smtClean="0"/>
              <a:t> </a:t>
            </a:r>
            <a:r>
              <a:rPr lang="en-US" altLang="zh-CN" dirty="0" smtClean="0"/>
              <a:t>want.</a:t>
            </a:r>
            <a:r>
              <a:rPr lang="zh-CN" altLang="en-US" dirty="0" smtClean="0"/>
              <a:t> </a:t>
            </a:r>
            <a:endParaRPr lang="en-US" altLang="zh-CN" dirty="0" smtClean="0"/>
          </a:p>
          <a:p>
            <a:pPr marL="0" indent="0">
              <a:buNone/>
            </a:pPr>
            <a:r>
              <a:rPr kumimoji="1" lang="en-US" altLang="zh-CN" dirty="0" smtClean="0"/>
              <a:t>All</a:t>
            </a:r>
            <a:r>
              <a:rPr kumimoji="1" lang="zh-CN" altLang="en-US" dirty="0" smtClean="0"/>
              <a:t> </a:t>
            </a:r>
            <a:r>
              <a:rPr kumimoji="1" lang="en-US" altLang="zh-CN" dirty="0" smtClean="0"/>
              <a:t>comments</a:t>
            </a:r>
            <a:r>
              <a:rPr kumimoji="1" lang="zh-CN" altLang="en-US" dirty="0" smtClean="0"/>
              <a:t> </a:t>
            </a:r>
            <a:r>
              <a:rPr kumimoji="1" lang="en-US" altLang="zh-CN" dirty="0" smtClean="0"/>
              <a:t>can</a:t>
            </a:r>
            <a:r>
              <a:rPr kumimoji="1" lang="zh-CN" altLang="en-US" dirty="0" smtClean="0"/>
              <a:t> </a:t>
            </a:r>
            <a:r>
              <a:rPr kumimoji="1" lang="en-US" altLang="zh-CN" dirty="0" smtClean="0"/>
              <a:t>be</a:t>
            </a:r>
            <a:r>
              <a:rPr kumimoji="1" lang="zh-CN" altLang="en-US" dirty="0" smtClean="0"/>
              <a:t> </a:t>
            </a:r>
            <a:r>
              <a:rPr kumimoji="1" lang="en-US" altLang="zh-CN" dirty="0" smtClean="0"/>
              <a:t>seen</a:t>
            </a:r>
            <a:r>
              <a:rPr kumimoji="1" lang="zh-CN" altLang="en-US" dirty="0" smtClean="0"/>
              <a:t> </a:t>
            </a:r>
            <a:r>
              <a:rPr kumimoji="1" lang="en-US" altLang="zh-CN" dirty="0" smtClean="0"/>
              <a:t>by</a:t>
            </a:r>
            <a:r>
              <a:rPr kumimoji="1" lang="zh-CN" altLang="en-US" dirty="0" smtClean="0"/>
              <a:t> </a:t>
            </a:r>
            <a:r>
              <a:rPr kumimoji="1" lang="en-US" altLang="zh-CN" dirty="0" smtClean="0"/>
              <a:t>all</a:t>
            </a:r>
            <a:r>
              <a:rPr kumimoji="1" lang="zh-CN" altLang="en-US" dirty="0" smtClean="0"/>
              <a:t> </a:t>
            </a:r>
            <a:r>
              <a:rPr kumimoji="1" lang="en-US" altLang="zh-CN" dirty="0" smtClean="0"/>
              <a:t>customers.</a:t>
            </a:r>
            <a:endParaRPr kumimoji="1" lang="zh-CN" altLang="en-US" dirty="0"/>
          </a:p>
        </p:txBody>
      </p:sp>
      <p:sp>
        <p:nvSpPr>
          <p:cNvPr id="4" name="内容占位符 3"/>
          <p:cNvSpPr>
            <a:spLocks noGrp="1"/>
          </p:cNvSpPr>
          <p:nvPr>
            <p:ph sz="half" idx="2"/>
          </p:nvPr>
        </p:nvSpPr>
        <p:spPr/>
        <p:txBody>
          <a:bodyPr/>
          <a:lstStyle/>
          <a:p>
            <a:r>
              <a:rPr kumimoji="1" lang="en-US" altLang="zh-CN" dirty="0" smtClean="0"/>
              <a:t>For</a:t>
            </a:r>
            <a:r>
              <a:rPr kumimoji="1" lang="zh-CN" altLang="en-US" dirty="0" smtClean="0"/>
              <a:t> </a:t>
            </a:r>
            <a:r>
              <a:rPr kumimoji="1" lang="en-US" altLang="zh-CN" dirty="0" smtClean="0"/>
              <a:t>vendor</a:t>
            </a:r>
          </a:p>
          <a:p>
            <a:pPr marL="0" indent="0">
              <a:buNone/>
            </a:pPr>
            <a:r>
              <a:rPr kumimoji="1" lang="en-US" altLang="zh-CN" dirty="0" smtClean="0"/>
              <a:t>Provide</a:t>
            </a:r>
            <a:r>
              <a:rPr kumimoji="1" lang="zh-CN" altLang="en-US" dirty="0" smtClean="0"/>
              <a:t> </a:t>
            </a:r>
            <a:r>
              <a:rPr kumimoji="1" lang="en-US" altLang="zh-CN" dirty="0" smtClean="0"/>
              <a:t>a</a:t>
            </a:r>
            <a:r>
              <a:rPr kumimoji="1" lang="zh-CN" altLang="en-US" dirty="0" smtClean="0"/>
              <a:t> </a:t>
            </a:r>
            <a:r>
              <a:rPr kumimoji="1" lang="en-US" altLang="zh-CN" dirty="0" smtClean="0"/>
              <a:t>tool</a:t>
            </a:r>
            <a:r>
              <a:rPr kumimoji="1" lang="zh-CN" altLang="en-US" dirty="0" smtClean="0"/>
              <a:t> </a:t>
            </a:r>
            <a:r>
              <a:rPr kumimoji="1" lang="en-US" altLang="zh-CN" dirty="0" smtClean="0"/>
              <a:t>to</a:t>
            </a:r>
            <a:r>
              <a:rPr kumimoji="1" lang="zh-CN" altLang="en-US" dirty="0" smtClean="0"/>
              <a:t> </a:t>
            </a:r>
            <a:r>
              <a:rPr kumimoji="1" lang="en-US" altLang="zh-CN" dirty="0" smtClean="0"/>
              <a:t>help</a:t>
            </a:r>
            <a:r>
              <a:rPr kumimoji="1" lang="zh-CN" altLang="en-US" dirty="0" smtClean="0"/>
              <a:t> </a:t>
            </a:r>
            <a:r>
              <a:rPr kumimoji="1" lang="en-US" altLang="zh-CN" dirty="0" smtClean="0"/>
              <a:t>vendor</a:t>
            </a:r>
            <a:r>
              <a:rPr kumimoji="1" lang="zh-CN" altLang="en-US" dirty="0" smtClean="0"/>
              <a:t> </a:t>
            </a:r>
            <a:r>
              <a:rPr kumimoji="1" lang="en-US" altLang="zh-CN" dirty="0" smtClean="0"/>
              <a:t>analyze</a:t>
            </a:r>
            <a:r>
              <a:rPr kumimoji="1" lang="zh-CN" altLang="en-US" dirty="0" smtClean="0"/>
              <a:t> </a:t>
            </a:r>
            <a:r>
              <a:rPr kumimoji="1" lang="en-US" altLang="zh-CN" dirty="0" smtClean="0"/>
              <a:t>the sales of products.</a:t>
            </a:r>
            <a:endParaRPr kumimoji="1" lang="zh-CN" altLang="en-US" dirty="0"/>
          </a:p>
        </p:txBody>
      </p:sp>
    </p:spTree>
    <p:extLst>
      <p:ext uri="{BB962C8B-B14F-4D97-AF65-F5344CB8AC3E}">
        <p14:creationId xmlns:p14="http://schemas.microsoft.com/office/powerpoint/2010/main" val="1131978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a:t>
            </a:r>
            <a:r>
              <a:rPr lang="en-US" dirty="0"/>
              <a:t>Design </a:t>
            </a:r>
            <a:r>
              <a:rPr lang="en-US" dirty="0" smtClean="0"/>
              <a:t/>
            </a:r>
            <a:br>
              <a:rPr lang="en-US" dirty="0" smtClean="0"/>
            </a:br>
            <a:r>
              <a:rPr lang="en-US" dirty="0"/>
              <a:t>Data </a:t>
            </a:r>
            <a:r>
              <a:rPr lang="en-US" dirty="0" smtClean="0"/>
              <a:t>Modeling </a:t>
            </a:r>
            <a:endParaRPr lang="en-US" dirty="0"/>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3714898" y="117830"/>
            <a:ext cx="4945007" cy="5874179"/>
          </a:xfrm>
          <a:prstGeom prst="rect">
            <a:avLst/>
          </a:prstGeom>
          <a:noFill/>
          <a:ln>
            <a:noFill/>
          </a:ln>
        </p:spPr>
      </p:pic>
      <p:sp>
        <p:nvSpPr>
          <p:cNvPr id="8" name="TextBox 7"/>
          <p:cNvSpPr txBox="1"/>
          <p:nvPr/>
        </p:nvSpPr>
        <p:spPr>
          <a:xfrm>
            <a:off x="677334" y="1930400"/>
            <a:ext cx="3120115" cy="2862322"/>
          </a:xfrm>
          <a:prstGeom prst="rect">
            <a:avLst/>
          </a:prstGeom>
          <a:noFill/>
        </p:spPr>
        <p:txBody>
          <a:bodyPr wrap="square" rtlCol="0">
            <a:spAutoFit/>
          </a:bodyPr>
          <a:lstStyle/>
          <a:p>
            <a:pPr algn="just"/>
            <a:r>
              <a:rPr lang="en-US" dirty="0">
                <a:solidFill>
                  <a:schemeClr val="accent1"/>
                </a:solidFill>
              </a:rPr>
              <a:t>Entity-Relationship Diagram</a:t>
            </a:r>
          </a:p>
          <a:p>
            <a:pPr algn="just"/>
            <a:r>
              <a:rPr lang="en-US" dirty="0">
                <a:solidFill>
                  <a:schemeClr val="accent1"/>
                </a:solidFill>
              </a:rPr>
              <a:t>It includes eight </a:t>
            </a:r>
            <a:r>
              <a:rPr lang="en-US" dirty="0" smtClean="0">
                <a:solidFill>
                  <a:schemeClr val="accent1"/>
                </a:solidFill>
              </a:rPr>
              <a:t>tables:</a:t>
            </a:r>
          </a:p>
          <a:p>
            <a:pPr marL="285750" indent="-285750" algn="just">
              <a:buFont typeface="Arial" charset="0"/>
              <a:buChar char="•"/>
            </a:pPr>
            <a:r>
              <a:rPr lang="en-US" dirty="0" smtClean="0">
                <a:solidFill>
                  <a:schemeClr val="accent1"/>
                </a:solidFill>
              </a:rPr>
              <a:t>Cart</a:t>
            </a:r>
          </a:p>
          <a:p>
            <a:pPr marL="285750" indent="-285750" algn="just">
              <a:buFont typeface="Arial" charset="0"/>
              <a:buChar char="•"/>
            </a:pPr>
            <a:r>
              <a:rPr lang="en-US" dirty="0" smtClean="0">
                <a:solidFill>
                  <a:schemeClr val="accent1"/>
                </a:solidFill>
              </a:rPr>
              <a:t>User</a:t>
            </a:r>
          </a:p>
          <a:p>
            <a:pPr marL="285750" indent="-285750" algn="just">
              <a:buFont typeface="Arial" charset="0"/>
              <a:buChar char="•"/>
            </a:pPr>
            <a:r>
              <a:rPr lang="en-US" dirty="0" smtClean="0">
                <a:solidFill>
                  <a:schemeClr val="accent1"/>
                </a:solidFill>
              </a:rPr>
              <a:t>Rating</a:t>
            </a:r>
          </a:p>
          <a:p>
            <a:pPr marL="285750" indent="-285750" algn="just">
              <a:buFont typeface="Arial" charset="0"/>
              <a:buChar char="•"/>
            </a:pPr>
            <a:r>
              <a:rPr lang="en-US" dirty="0" smtClean="0">
                <a:solidFill>
                  <a:schemeClr val="accent1"/>
                </a:solidFill>
              </a:rPr>
              <a:t>Item</a:t>
            </a:r>
          </a:p>
          <a:p>
            <a:pPr marL="285750" indent="-285750" algn="just">
              <a:buFont typeface="Arial" charset="0"/>
              <a:buChar char="•"/>
            </a:pPr>
            <a:r>
              <a:rPr lang="en-US" dirty="0" err="1" smtClean="0">
                <a:solidFill>
                  <a:schemeClr val="accent1"/>
                </a:solidFill>
              </a:rPr>
              <a:t>orderItem</a:t>
            </a:r>
            <a:endParaRPr lang="en-US" dirty="0" smtClean="0">
              <a:solidFill>
                <a:schemeClr val="accent1"/>
              </a:solidFill>
            </a:endParaRPr>
          </a:p>
          <a:p>
            <a:pPr marL="285750" indent="-285750" algn="just">
              <a:buFont typeface="Arial" charset="0"/>
              <a:buChar char="•"/>
            </a:pPr>
            <a:r>
              <a:rPr lang="en-US" dirty="0" smtClean="0">
                <a:solidFill>
                  <a:schemeClr val="accent1"/>
                </a:solidFill>
              </a:rPr>
              <a:t>Orders</a:t>
            </a:r>
          </a:p>
          <a:p>
            <a:pPr marL="285750" indent="-285750" algn="just">
              <a:buFont typeface="Arial" charset="0"/>
              <a:buChar char="•"/>
            </a:pPr>
            <a:r>
              <a:rPr lang="en-US" dirty="0" smtClean="0">
                <a:solidFill>
                  <a:schemeClr val="accent1"/>
                </a:solidFill>
              </a:rPr>
              <a:t>Review</a:t>
            </a:r>
          </a:p>
          <a:p>
            <a:pPr marL="285750" indent="-285750" algn="just">
              <a:buFont typeface="Arial" charset="0"/>
              <a:buChar char="•"/>
            </a:pPr>
            <a:r>
              <a:rPr lang="en-US" dirty="0">
                <a:solidFill>
                  <a:schemeClr val="accent1"/>
                </a:solidFill>
              </a:rPr>
              <a:t>N</a:t>
            </a:r>
            <a:r>
              <a:rPr lang="en-US" dirty="0" smtClean="0">
                <a:solidFill>
                  <a:schemeClr val="accent1"/>
                </a:solidFill>
              </a:rPr>
              <a:t>otification</a:t>
            </a:r>
            <a:endParaRPr lang="en-US" dirty="0">
              <a:solidFill>
                <a:schemeClr val="accent1"/>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a:t>
            </a:r>
            <a:r>
              <a:rPr lang="en-US" dirty="0" smtClean="0"/>
              <a:t>Design</a:t>
            </a:r>
            <a:br>
              <a:rPr lang="en-US" dirty="0" smtClean="0"/>
            </a:br>
            <a:r>
              <a:rPr lang="en-US" dirty="0" smtClean="0"/>
              <a:t>Dynamic </a:t>
            </a:r>
            <a:r>
              <a:rPr lang="en-US" dirty="0"/>
              <a:t>Modeling </a:t>
            </a:r>
          </a:p>
        </p:txBody>
      </p:sp>
      <p:pic>
        <p:nvPicPr>
          <p:cNvPr id="4" name="图片 5" descr="state diagram"/>
          <p:cNvPicPr/>
          <p:nvPr/>
        </p:nvPicPr>
        <p:blipFill>
          <a:blip r:embed="rId2"/>
          <a:stretch>
            <a:fillRect/>
          </a:stretch>
        </p:blipFill>
        <p:spPr>
          <a:xfrm>
            <a:off x="2113723" y="1930400"/>
            <a:ext cx="5723890" cy="4453890"/>
          </a:xfrm>
          <a:prstGeom prst="rect">
            <a:avLst/>
          </a:prstGeom>
        </p:spPr>
      </p:pic>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181</TotalTime>
  <Words>932</Words>
  <Application>Microsoft Macintosh PowerPoint</Application>
  <PresentationFormat>Widescreen</PresentationFormat>
  <Paragraphs>149</Paragraphs>
  <Slides>43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Trebuchet MS</vt:lpstr>
      <vt:lpstr>Wingdings 3</vt:lpstr>
      <vt:lpstr>华文新魏</vt:lpstr>
      <vt:lpstr>微軟正黑體</vt:lpstr>
      <vt:lpstr>方正姚体</vt:lpstr>
      <vt:lpstr>Arial</vt:lpstr>
      <vt:lpstr>Facet</vt:lpstr>
      <vt:lpstr>ISI Presentation</vt:lpstr>
      <vt:lpstr>Introduction</vt:lpstr>
      <vt:lpstr>Object For customer</vt:lpstr>
      <vt:lpstr>Object For Vendor</vt:lpstr>
      <vt:lpstr>Object Advantage Function</vt:lpstr>
      <vt:lpstr>Background and Related Work  General Feature</vt:lpstr>
      <vt:lpstr>Background and Related Work  General Feature</vt:lpstr>
      <vt:lpstr>System Design  Data Modeling </vt:lpstr>
      <vt:lpstr>System Design Dynamic Modeling </vt:lpstr>
      <vt:lpstr>System Design Purchase Activity Diagram </vt:lpstr>
      <vt:lpstr>System Implementation Platforms</vt:lpstr>
      <vt:lpstr>System Implementation Architecture </vt:lpstr>
      <vt:lpstr>System Implementation Module Design </vt:lpstr>
      <vt:lpstr>System Implementation Project Outcome Home Page</vt:lpstr>
      <vt:lpstr>System Implementation Project Outcome Register and Log in </vt:lpstr>
      <vt:lpstr>System Implementation Project Outcome Register and Log in </vt:lpstr>
      <vt:lpstr>System Implementation Project Outcome Purchasing Product  </vt:lpstr>
      <vt:lpstr>System Implementation Project Outcome Purchasing Product  </vt:lpstr>
      <vt:lpstr>System Implementation Project Outcome Purchasing Product  </vt:lpstr>
      <vt:lpstr>System Implementation Project Outcome Purchasing Product  </vt:lpstr>
      <vt:lpstr>System Implementation Project Outcome Purchasing Product  </vt:lpstr>
      <vt:lpstr>System Implementation Project Outcome Purchasing Product  </vt:lpstr>
      <vt:lpstr>System Implementation Project Outcome Purchasing Product  </vt:lpstr>
      <vt:lpstr>System Implementation Project Outcome Vendor Page   </vt:lpstr>
      <vt:lpstr>System Implementation Project Outcome Vendor Page   </vt:lpstr>
      <vt:lpstr>System Implementation Project Outcome Vendor Page   </vt:lpstr>
      <vt:lpstr>System Implementation Project Outcome Vendor Page   </vt:lpstr>
      <vt:lpstr>System Implementation Project Outcome Vendor Page   </vt:lpstr>
      <vt:lpstr>System Implementation Project Outcome Vendor Page   </vt:lpstr>
      <vt:lpstr>System Implementation Project Outcome Vendor Page   </vt:lpstr>
      <vt:lpstr>System Implementation Project Outcome Notification</vt:lpstr>
      <vt:lpstr>System Implementation Project Outcome Change Price</vt:lpstr>
      <vt:lpstr>System Implementation Project Outcome Report Page</vt:lpstr>
      <vt:lpstr>System Implementation Testing</vt:lpstr>
      <vt:lpstr>System Implementation Testing</vt:lpstr>
      <vt:lpstr>System Implementation Testing</vt:lpstr>
      <vt:lpstr>Conclusion and Further Work Conclusion </vt:lpstr>
      <vt:lpstr>Conclusion and Further Work Further Work</vt:lpstr>
      <vt:lpstr>References</vt:lpstr>
      <vt:lpstr>Job Distribution </vt:lpstr>
      <vt:lpstr>Job Distribution </vt:lpstr>
      <vt:lpstr>Job Distribution </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ISI Presentaion</dc:title>
  <dc:creator>李傲轩</dc:creator>
  <cp:lastModifiedBy>李傲轩</cp:lastModifiedBy>
  <cp:revision>37</cp:revision>
  <dcterms:created xsi:type="dcterms:W3CDTF">2016-04-17T05:37:00Z</dcterms:created>
  <dcterms:modified xsi:type="dcterms:W3CDTF">2016-04-20T14:47:33Z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2052-10.1.0.5457</vt:lpwstr>
  </property>
</Properties>
</file>

<file path=docProps/thumbnail.jpeg>
</file>